
<file path=[Content_Types].xml><?xml version="1.0" encoding="utf-8"?>
<Types xmlns="http://schemas.openxmlformats.org/package/2006/content-types">
  <Default Extension="emf" ContentType="image/x-em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324" r:id="rId6"/>
    <p:sldId id="331" r:id="rId7"/>
    <p:sldId id="327" r:id="rId8"/>
    <p:sldId id="328" r:id="rId9"/>
    <p:sldId id="330" r:id="rId10"/>
    <p:sldId id="770" r:id="rId11"/>
    <p:sldId id="767" r:id="rId12"/>
    <p:sldId id="763" r:id="rId13"/>
    <p:sldId id="768" r:id="rId14"/>
    <p:sldId id="756" r:id="rId15"/>
    <p:sldId id="769" r:id="rId16"/>
    <p:sldId id="757" r:id="rId17"/>
    <p:sldId id="758" r:id="rId18"/>
    <p:sldId id="761" r:id="rId19"/>
    <p:sldId id="759" r:id="rId20"/>
    <p:sldId id="760" r:id="rId21"/>
    <p:sldId id="766" r:id="rId22"/>
    <p:sldId id="321" r:id="rId23"/>
    <p:sldId id="32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5B3A"/>
    <a:srgbClr val="A9D7D9"/>
    <a:srgbClr val="93D3D9"/>
    <a:srgbClr val="AAD6FF"/>
    <a:srgbClr val="B2C8CD"/>
    <a:srgbClr val="CCD8D6"/>
    <a:srgbClr val="4F5945"/>
    <a:srgbClr val="73292A"/>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E4A6C-AD3C-491A-A910-6080DD0B39AB}" v="10" dt="2023-11-27T08:54:04.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540" autoAdjust="0"/>
  </p:normalViewPr>
  <p:slideViewPr>
    <p:cSldViewPr snapToGrid="0">
      <p:cViewPr varScale="1">
        <p:scale>
          <a:sx n="35" d="100"/>
          <a:sy n="35" d="100"/>
        </p:scale>
        <p:origin x="1493"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pking, Pamala" userId="d7b975b8-aefc-4b89-8108-c3af32c9dd16" providerId="ADAL" clId="{57AE4A6C-AD3C-491A-A910-6080DD0B39AB}"/>
    <pc:docChg chg="undo custSel addSld delSld modSld">
      <pc:chgData name="Wiepking, Pamala" userId="d7b975b8-aefc-4b89-8108-c3af32c9dd16" providerId="ADAL" clId="{57AE4A6C-AD3C-491A-A910-6080DD0B39AB}" dt="2023-11-27T08:54:05.840" v="1572" actId="47"/>
      <pc:docMkLst>
        <pc:docMk/>
      </pc:docMkLst>
      <pc:sldChg chg="modSp mod">
        <pc:chgData name="Wiepking, Pamala" userId="d7b975b8-aefc-4b89-8108-c3af32c9dd16" providerId="ADAL" clId="{57AE4A6C-AD3C-491A-A910-6080DD0B39AB}" dt="2023-11-24T10:18:40.841" v="1432" actId="255"/>
        <pc:sldMkLst>
          <pc:docMk/>
          <pc:sldMk cId="2225485993" sldId="321"/>
        </pc:sldMkLst>
        <pc:spChg chg="mod">
          <ac:chgData name="Wiepking, Pamala" userId="d7b975b8-aefc-4b89-8108-c3af32c9dd16" providerId="ADAL" clId="{57AE4A6C-AD3C-491A-A910-6080DD0B39AB}" dt="2023-11-24T10:18:40.841" v="1432" actId="255"/>
          <ac:spMkLst>
            <pc:docMk/>
            <pc:sldMk cId="2225485993" sldId="321"/>
            <ac:spMk id="5" creationId="{517C9308-2CE3-2780-D51F-CBCEC28F0B42}"/>
          </ac:spMkLst>
        </pc:spChg>
      </pc:sldChg>
      <pc:sldChg chg="delSp modSp mod">
        <pc:chgData name="Wiepking, Pamala" userId="d7b975b8-aefc-4b89-8108-c3af32c9dd16" providerId="ADAL" clId="{57AE4A6C-AD3C-491A-A910-6080DD0B39AB}" dt="2023-11-24T09:55:58.970" v="133" actId="478"/>
        <pc:sldMkLst>
          <pc:docMk/>
          <pc:sldMk cId="3890567170" sldId="322"/>
        </pc:sldMkLst>
        <pc:spChg chg="mod">
          <ac:chgData name="Wiepking, Pamala" userId="d7b975b8-aefc-4b89-8108-c3af32c9dd16" providerId="ADAL" clId="{57AE4A6C-AD3C-491A-A910-6080DD0B39AB}" dt="2023-11-24T09:55:51.728" v="131" actId="255"/>
          <ac:spMkLst>
            <pc:docMk/>
            <pc:sldMk cId="3890567170" sldId="322"/>
            <ac:spMk id="2" creationId="{232E4770-41DF-426D-73A3-CC541CC0AC81}"/>
          </ac:spMkLst>
        </pc:spChg>
        <pc:spChg chg="del mod">
          <ac:chgData name="Wiepking, Pamala" userId="d7b975b8-aefc-4b89-8108-c3af32c9dd16" providerId="ADAL" clId="{57AE4A6C-AD3C-491A-A910-6080DD0B39AB}" dt="2023-11-24T09:54:31.080" v="39" actId="478"/>
          <ac:spMkLst>
            <pc:docMk/>
            <pc:sldMk cId="3890567170" sldId="322"/>
            <ac:spMk id="6" creationId="{86699C38-0844-803D-6773-BE315D6C76CD}"/>
          </ac:spMkLst>
        </pc:spChg>
        <pc:spChg chg="del mod">
          <ac:chgData name="Wiepking, Pamala" userId="d7b975b8-aefc-4b89-8108-c3af32c9dd16" providerId="ADAL" clId="{57AE4A6C-AD3C-491A-A910-6080DD0B39AB}" dt="2023-11-24T09:55:38.076" v="123" actId="478"/>
          <ac:spMkLst>
            <pc:docMk/>
            <pc:sldMk cId="3890567170" sldId="322"/>
            <ac:spMk id="8" creationId="{F73B8366-8086-101B-0B39-D63BB6CBF06D}"/>
          </ac:spMkLst>
        </pc:spChg>
        <pc:spChg chg="del">
          <ac:chgData name="Wiepking, Pamala" userId="d7b975b8-aefc-4b89-8108-c3af32c9dd16" providerId="ADAL" clId="{57AE4A6C-AD3C-491A-A910-6080DD0B39AB}" dt="2023-11-24T09:55:58.970" v="133" actId="478"/>
          <ac:spMkLst>
            <pc:docMk/>
            <pc:sldMk cId="3890567170" sldId="322"/>
            <ac:spMk id="16" creationId="{3F47B983-287A-0C23-B164-8096E2E8CE6E}"/>
          </ac:spMkLst>
        </pc:spChg>
        <pc:picChg chg="mod">
          <ac:chgData name="Wiepking, Pamala" userId="d7b975b8-aefc-4b89-8108-c3af32c9dd16" providerId="ADAL" clId="{57AE4A6C-AD3C-491A-A910-6080DD0B39AB}" dt="2023-11-24T09:55:56.777" v="132" actId="1076"/>
          <ac:picMkLst>
            <pc:docMk/>
            <pc:sldMk cId="3890567170" sldId="322"/>
            <ac:picMk id="14" creationId="{5BEA7887-6AC2-17C3-67D2-4719FECB3465}"/>
          </ac:picMkLst>
        </pc:picChg>
      </pc:sldChg>
      <pc:sldChg chg="del">
        <pc:chgData name="Wiepking, Pamala" userId="d7b975b8-aefc-4b89-8108-c3af32c9dd16" providerId="ADAL" clId="{57AE4A6C-AD3C-491A-A910-6080DD0B39AB}" dt="2023-11-27T08:54:05.840" v="1572" actId="47"/>
        <pc:sldMkLst>
          <pc:docMk/>
          <pc:sldMk cId="2294670817" sldId="329"/>
        </pc:sldMkLst>
      </pc:sldChg>
      <pc:sldChg chg="modNotesTx">
        <pc:chgData name="Wiepking, Pamala" userId="d7b975b8-aefc-4b89-8108-c3af32c9dd16" providerId="ADAL" clId="{57AE4A6C-AD3C-491A-A910-6080DD0B39AB}" dt="2023-11-24T10:19:27.070" v="1433" actId="20577"/>
        <pc:sldMkLst>
          <pc:docMk/>
          <pc:sldMk cId="1074868396" sldId="331"/>
        </pc:sldMkLst>
      </pc:sldChg>
      <pc:sldChg chg="modSp add mod">
        <pc:chgData name="Wiepking, Pamala" userId="d7b975b8-aefc-4b89-8108-c3af32c9dd16" providerId="ADAL" clId="{57AE4A6C-AD3C-491A-A910-6080DD0B39AB}" dt="2023-11-24T10:23:10.419" v="1563"/>
        <pc:sldMkLst>
          <pc:docMk/>
          <pc:sldMk cId="3353094018" sldId="756"/>
        </pc:sldMkLst>
        <pc:spChg chg="mod">
          <ac:chgData name="Wiepking, Pamala" userId="d7b975b8-aefc-4b89-8108-c3af32c9dd16" providerId="ADAL" clId="{57AE4A6C-AD3C-491A-A910-6080DD0B39AB}" dt="2023-11-24T10:23:10.419" v="1563"/>
          <ac:spMkLst>
            <pc:docMk/>
            <pc:sldMk cId="3353094018" sldId="756"/>
            <ac:spMk id="2" creationId="{82C754CF-2B41-4C0D-AFB4-72B9AE7307B7}"/>
          </ac:spMkLst>
        </pc:spChg>
        <pc:spChg chg="mod">
          <ac:chgData name="Wiepking, Pamala" userId="d7b975b8-aefc-4b89-8108-c3af32c9dd16" providerId="ADAL" clId="{57AE4A6C-AD3C-491A-A910-6080DD0B39AB}" dt="2023-11-24T09:58:36.174" v="165" actId="2711"/>
          <ac:spMkLst>
            <pc:docMk/>
            <pc:sldMk cId="3353094018" sldId="756"/>
            <ac:spMk id="9" creationId="{630A58A5-6748-BDAB-0545-58EB804FAE24}"/>
          </ac:spMkLst>
        </pc:spChg>
      </pc:sldChg>
      <pc:sldChg chg="modSp add mod modNotesTx">
        <pc:chgData name="Wiepking, Pamala" userId="d7b975b8-aefc-4b89-8108-c3af32c9dd16" providerId="ADAL" clId="{57AE4A6C-AD3C-491A-A910-6080DD0B39AB}" dt="2023-11-24T10:23:18.562" v="1565"/>
        <pc:sldMkLst>
          <pc:docMk/>
          <pc:sldMk cId="2464977580" sldId="757"/>
        </pc:sldMkLst>
        <pc:spChg chg="mod">
          <ac:chgData name="Wiepking, Pamala" userId="d7b975b8-aefc-4b89-8108-c3af32c9dd16" providerId="ADAL" clId="{57AE4A6C-AD3C-491A-A910-6080DD0B39AB}" dt="2023-11-24T10:23:18.562" v="1565"/>
          <ac:spMkLst>
            <pc:docMk/>
            <pc:sldMk cId="2464977580" sldId="757"/>
            <ac:spMk id="2" creationId="{82C754CF-2B41-4C0D-AFB4-72B9AE7307B7}"/>
          </ac:spMkLst>
        </pc:spChg>
        <pc:spChg chg="mod">
          <ac:chgData name="Wiepking, Pamala" userId="d7b975b8-aefc-4b89-8108-c3af32c9dd16" providerId="ADAL" clId="{57AE4A6C-AD3C-491A-A910-6080DD0B39AB}" dt="2023-11-24T10:20:33.963" v="1456" actId="207"/>
          <ac:spMkLst>
            <pc:docMk/>
            <pc:sldMk cId="2464977580" sldId="757"/>
            <ac:spMk id="9" creationId="{630A58A5-6748-BDAB-0545-58EB804FAE24}"/>
          </ac:spMkLst>
        </pc:spChg>
      </pc:sldChg>
      <pc:sldChg chg="modSp add mod">
        <pc:chgData name="Wiepking, Pamala" userId="d7b975b8-aefc-4b89-8108-c3af32c9dd16" providerId="ADAL" clId="{57AE4A6C-AD3C-491A-A910-6080DD0B39AB}" dt="2023-11-24T10:23:22.592" v="1566"/>
        <pc:sldMkLst>
          <pc:docMk/>
          <pc:sldMk cId="3719638026" sldId="758"/>
        </pc:sldMkLst>
        <pc:spChg chg="mod">
          <ac:chgData name="Wiepking, Pamala" userId="d7b975b8-aefc-4b89-8108-c3af32c9dd16" providerId="ADAL" clId="{57AE4A6C-AD3C-491A-A910-6080DD0B39AB}" dt="2023-11-24T10:23:22.592" v="1566"/>
          <ac:spMkLst>
            <pc:docMk/>
            <pc:sldMk cId="3719638026" sldId="758"/>
            <ac:spMk id="2" creationId="{82C754CF-2B41-4C0D-AFB4-72B9AE7307B7}"/>
          </ac:spMkLst>
        </pc:spChg>
        <pc:spChg chg="mod">
          <ac:chgData name="Wiepking, Pamala" userId="d7b975b8-aefc-4b89-8108-c3af32c9dd16" providerId="ADAL" clId="{57AE4A6C-AD3C-491A-A910-6080DD0B39AB}" dt="2023-11-24T10:21:51.899" v="1491" actId="207"/>
          <ac:spMkLst>
            <pc:docMk/>
            <pc:sldMk cId="3719638026" sldId="758"/>
            <ac:spMk id="9" creationId="{630A58A5-6748-BDAB-0545-58EB804FAE24}"/>
          </ac:spMkLst>
        </pc:spChg>
      </pc:sldChg>
      <pc:sldChg chg="modSp add mod modNotesTx">
        <pc:chgData name="Wiepking, Pamala" userId="d7b975b8-aefc-4b89-8108-c3af32c9dd16" providerId="ADAL" clId="{57AE4A6C-AD3C-491A-A910-6080DD0B39AB}" dt="2023-11-24T10:23:29.835" v="1568"/>
        <pc:sldMkLst>
          <pc:docMk/>
          <pc:sldMk cId="3794449179" sldId="759"/>
        </pc:sldMkLst>
        <pc:spChg chg="mod">
          <ac:chgData name="Wiepking, Pamala" userId="d7b975b8-aefc-4b89-8108-c3af32c9dd16" providerId="ADAL" clId="{57AE4A6C-AD3C-491A-A910-6080DD0B39AB}" dt="2023-11-24T10:23:29.835" v="1568"/>
          <ac:spMkLst>
            <pc:docMk/>
            <pc:sldMk cId="3794449179" sldId="759"/>
            <ac:spMk id="2" creationId="{82C754CF-2B41-4C0D-AFB4-72B9AE7307B7}"/>
          </ac:spMkLst>
        </pc:spChg>
        <pc:spChg chg="mod">
          <ac:chgData name="Wiepking, Pamala" userId="d7b975b8-aefc-4b89-8108-c3af32c9dd16" providerId="ADAL" clId="{57AE4A6C-AD3C-491A-A910-6080DD0B39AB}" dt="2023-11-24T09:59:08.396" v="167" actId="207"/>
          <ac:spMkLst>
            <pc:docMk/>
            <pc:sldMk cId="3794449179" sldId="759"/>
            <ac:spMk id="9" creationId="{630A58A5-6748-BDAB-0545-58EB804FAE24}"/>
          </ac:spMkLst>
        </pc:spChg>
      </pc:sldChg>
      <pc:sldChg chg="modSp add mod">
        <pc:chgData name="Wiepking, Pamala" userId="d7b975b8-aefc-4b89-8108-c3af32c9dd16" providerId="ADAL" clId="{57AE4A6C-AD3C-491A-A910-6080DD0B39AB}" dt="2023-11-24T10:23:33.528" v="1569"/>
        <pc:sldMkLst>
          <pc:docMk/>
          <pc:sldMk cId="1816499858" sldId="760"/>
        </pc:sldMkLst>
        <pc:spChg chg="mod">
          <ac:chgData name="Wiepking, Pamala" userId="d7b975b8-aefc-4b89-8108-c3af32c9dd16" providerId="ADAL" clId="{57AE4A6C-AD3C-491A-A910-6080DD0B39AB}" dt="2023-11-24T10:23:33.528" v="1569"/>
          <ac:spMkLst>
            <pc:docMk/>
            <pc:sldMk cId="1816499858" sldId="760"/>
            <ac:spMk id="2" creationId="{82C754CF-2B41-4C0D-AFB4-72B9AE7307B7}"/>
          </ac:spMkLst>
        </pc:spChg>
        <pc:spChg chg="mod">
          <ac:chgData name="Wiepking, Pamala" userId="d7b975b8-aefc-4b89-8108-c3af32c9dd16" providerId="ADAL" clId="{57AE4A6C-AD3C-491A-A910-6080DD0B39AB}" dt="2023-11-24T09:59:16.370" v="169" actId="207"/>
          <ac:spMkLst>
            <pc:docMk/>
            <pc:sldMk cId="1816499858" sldId="760"/>
            <ac:spMk id="9" creationId="{630A58A5-6748-BDAB-0545-58EB804FAE24}"/>
          </ac:spMkLst>
        </pc:spChg>
      </pc:sldChg>
      <pc:sldChg chg="modSp add mod">
        <pc:chgData name="Wiepking, Pamala" userId="d7b975b8-aefc-4b89-8108-c3af32c9dd16" providerId="ADAL" clId="{57AE4A6C-AD3C-491A-A910-6080DD0B39AB}" dt="2023-11-24T10:23:26.075" v="1567"/>
        <pc:sldMkLst>
          <pc:docMk/>
          <pc:sldMk cId="1608057531" sldId="761"/>
        </pc:sldMkLst>
        <pc:spChg chg="mod">
          <ac:chgData name="Wiepking, Pamala" userId="d7b975b8-aefc-4b89-8108-c3af32c9dd16" providerId="ADAL" clId="{57AE4A6C-AD3C-491A-A910-6080DD0B39AB}" dt="2023-11-24T10:23:26.075" v="1567"/>
          <ac:spMkLst>
            <pc:docMk/>
            <pc:sldMk cId="1608057531" sldId="761"/>
            <ac:spMk id="2" creationId="{82C754CF-2B41-4C0D-AFB4-72B9AE7307B7}"/>
          </ac:spMkLst>
        </pc:spChg>
        <pc:spChg chg="mod">
          <ac:chgData name="Wiepking, Pamala" userId="d7b975b8-aefc-4b89-8108-c3af32c9dd16" providerId="ADAL" clId="{57AE4A6C-AD3C-491A-A910-6080DD0B39AB}" dt="2023-11-24T10:22:01.675" v="1493" actId="207"/>
          <ac:spMkLst>
            <pc:docMk/>
            <pc:sldMk cId="1608057531" sldId="761"/>
            <ac:spMk id="9" creationId="{630A58A5-6748-BDAB-0545-58EB804FAE24}"/>
          </ac:spMkLst>
        </pc:spChg>
      </pc:sldChg>
      <pc:sldChg chg="modSp add mod modNotesTx">
        <pc:chgData name="Wiepking, Pamala" userId="d7b975b8-aefc-4b89-8108-c3af32c9dd16" providerId="ADAL" clId="{57AE4A6C-AD3C-491A-A910-6080DD0B39AB}" dt="2023-11-24T10:23:00.757" v="1561" actId="20577"/>
        <pc:sldMkLst>
          <pc:docMk/>
          <pc:sldMk cId="1379858376" sldId="763"/>
        </pc:sldMkLst>
        <pc:spChg chg="mod">
          <ac:chgData name="Wiepking, Pamala" userId="d7b975b8-aefc-4b89-8108-c3af32c9dd16" providerId="ADAL" clId="{57AE4A6C-AD3C-491A-A910-6080DD0B39AB}" dt="2023-11-24T10:23:00.757" v="1561" actId="20577"/>
          <ac:spMkLst>
            <pc:docMk/>
            <pc:sldMk cId="1379858376" sldId="763"/>
            <ac:spMk id="2" creationId="{82C754CF-2B41-4C0D-AFB4-72B9AE7307B7}"/>
          </ac:spMkLst>
        </pc:spChg>
        <pc:spChg chg="mod">
          <ac:chgData name="Wiepking, Pamala" userId="d7b975b8-aefc-4b89-8108-c3af32c9dd16" providerId="ADAL" clId="{57AE4A6C-AD3C-491A-A910-6080DD0B39AB}" dt="2023-11-24T09:56:16.922" v="138" actId="20577"/>
          <ac:spMkLst>
            <pc:docMk/>
            <pc:sldMk cId="1379858376" sldId="763"/>
            <ac:spMk id="6" creationId="{0895A74F-9B64-741B-B30C-180A4E85BC04}"/>
          </ac:spMkLst>
        </pc:spChg>
      </pc:sldChg>
      <pc:sldChg chg="modSp add mod modNotesTx">
        <pc:chgData name="Wiepking, Pamala" userId="d7b975b8-aefc-4b89-8108-c3af32c9dd16" providerId="ADAL" clId="{57AE4A6C-AD3C-491A-A910-6080DD0B39AB}" dt="2023-11-24T10:23:37.557" v="1570"/>
        <pc:sldMkLst>
          <pc:docMk/>
          <pc:sldMk cId="582018471" sldId="766"/>
        </pc:sldMkLst>
        <pc:spChg chg="mod">
          <ac:chgData name="Wiepking, Pamala" userId="d7b975b8-aefc-4b89-8108-c3af32c9dd16" providerId="ADAL" clId="{57AE4A6C-AD3C-491A-A910-6080DD0B39AB}" dt="2023-11-24T10:23:37.557" v="1570"/>
          <ac:spMkLst>
            <pc:docMk/>
            <pc:sldMk cId="582018471" sldId="766"/>
            <ac:spMk id="2" creationId="{82C754CF-2B41-4C0D-AFB4-72B9AE7307B7}"/>
          </ac:spMkLst>
        </pc:spChg>
      </pc:sldChg>
      <pc:sldChg chg="modSp add mod">
        <pc:chgData name="Wiepking, Pamala" userId="d7b975b8-aefc-4b89-8108-c3af32c9dd16" providerId="ADAL" clId="{57AE4A6C-AD3C-491A-A910-6080DD0B39AB}" dt="2023-11-24T10:22:39.419" v="1553" actId="20577"/>
        <pc:sldMkLst>
          <pc:docMk/>
          <pc:sldMk cId="2605105613" sldId="767"/>
        </pc:sldMkLst>
        <pc:spChg chg="mod">
          <ac:chgData name="Wiepking, Pamala" userId="d7b975b8-aefc-4b89-8108-c3af32c9dd16" providerId="ADAL" clId="{57AE4A6C-AD3C-491A-A910-6080DD0B39AB}" dt="2023-11-24T10:22:39.419" v="1553" actId="20577"/>
          <ac:spMkLst>
            <pc:docMk/>
            <pc:sldMk cId="2605105613" sldId="767"/>
            <ac:spMk id="2" creationId="{B3F48007-A998-B182-FDD5-9000004DC5F5}"/>
          </ac:spMkLst>
        </pc:spChg>
      </pc:sldChg>
      <pc:sldChg chg="modSp add mod modNotesTx">
        <pc:chgData name="Wiepking, Pamala" userId="d7b975b8-aefc-4b89-8108-c3af32c9dd16" providerId="ADAL" clId="{57AE4A6C-AD3C-491A-A910-6080DD0B39AB}" dt="2023-11-24T10:23:06.454" v="1562"/>
        <pc:sldMkLst>
          <pc:docMk/>
          <pc:sldMk cId="3874853541" sldId="768"/>
        </pc:sldMkLst>
        <pc:spChg chg="mod">
          <ac:chgData name="Wiepking, Pamala" userId="d7b975b8-aefc-4b89-8108-c3af32c9dd16" providerId="ADAL" clId="{57AE4A6C-AD3C-491A-A910-6080DD0B39AB}" dt="2023-11-24T10:23:06.454" v="1562"/>
          <ac:spMkLst>
            <pc:docMk/>
            <pc:sldMk cId="3874853541" sldId="768"/>
            <ac:spMk id="2" creationId="{82C754CF-2B41-4C0D-AFB4-72B9AE7307B7}"/>
          </ac:spMkLst>
        </pc:spChg>
        <pc:spChg chg="mod">
          <ac:chgData name="Wiepking, Pamala" userId="d7b975b8-aefc-4b89-8108-c3af32c9dd16" providerId="ADAL" clId="{57AE4A6C-AD3C-491A-A910-6080DD0B39AB}" dt="2023-11-24T09:57:35.909" v="149" actId="20577"/>
          <ac:spMkLst>
            <pc:docMk/>
            <pc:sldMk cId="3874853541" sldId="768"/>
            <ac:spMk id="9" creationId="{630A58A5-6748-BDAB-0545-58EB804FAE24}"/>
          </ac:spMkLst>
        </pc:spChg>
        <pc:spChg chg="mod">
          <ac:chgData name="Wiepking, Pamala" userId="d7b975b8-aefc-4b89-8108-c3af32c9dd16" providerId="ADAL" clId="{57AE4A6C-AD3C-491A-A910-6080DD0B39AB}" dt="2023-11-24T09:56:59.672" v="142" actId="1076"/>
          <ac:spMkLst>
            <pc:docMk/>
            <pc:sldMk cId="3874853541" sldId="768"/>
            <ac:spMk id="10" creationId="{8F549472-86D5-C45E-9F7C-545623B65185}"/>
          </ac:spMkLst>
        </pc:spChg>
      </pc:sldChg>
      <pc:sldChg chg="addSp modSp add mod modNotesTx">
        <pc:chgData name="Wiepking, Pamala" userId="d7b975b8-aefc-4b89-8108-c3af32c9dd16" providerId="ADAL" clId="{57AE4A6C-AD3C-491A-A910-6080DD0B39AB}" dt="2023-11-24T10:23:14.557" v="1564"/>
        <pc:sldMkLst>
          <pc:docMk/>
          <pc:sldMk cId="234482902" sldId="769"/>
        </pc:sldMkLst>
        <pc:spChg chg="mod">
          <ac:chgData name="Wiepking, Pamala" userId="d7b975b8-aefc-4b89-8108-c3af32c9dd16" providerId="ADAL" clId="{57AE4A6C-AD3C-491A-A910-6080DD0B39AB}" dt="2023-11-24T10:23:14.557" v="1564"/>
          <ac:spMkLst>
            <pc:docMk/>
            <pc:sldMk cId="234482902" sldId="769"/>
            <ac:spMk id="2" creationId="{82C754CF-2B41-4C0D-AFB4-72B9AE7307B7}"/>
          </ac:spMkLst>
        </pc:spChg>
        <pc:spChg chg="add mod">
          <ac:chgData name="Wiepking, Pamala" userId="d7b975b8-aefc-4b89-8108-c3af32c9dd16" providerId="ADAL" clId="{57AE4A6C-AD3C-491A-A910-6080DD0B39AB}" dt="2023-11-24T10:08:15.032" v="917" actId="1076"/>
          <ac:spMkLst>
            <pc:docMk/>
            <pc:sldMk cId="234482902" sldId="769"/>
            <ac:spMk id="3" creationId="{0DBB5DAF-E77F-D6F5-19E9-C29A58AC1C48}"/>
          </ac:spMkLst>
        </pc:spChg>
        <pc:spChg chg="mod">
          <ac:chgData name="Wiepking, Pamala" userId="d7b975b8-aefc-4b89-8108-c3af32c9dd16" providerId="ADAL" clId="{57AE4A6C-AD3C-491A-A910-6080DD0B39AB}" dt="2023-11-24T10:01:06.568" v="283" actId="27636"/>
          <ac:spMkLst>
            <pc:docMk/>
            <pc:sldMk cId="234482902" sldId="769"/>
            <ac:spMk id="9" creationId="{630A58A5-6748-BDAB-0545-58EB804FAE24}"/>
          </ac:spMkLst>
        </pc:spChg>
      </pc:sldChg>
      <pc:sldChg chg="modSp add del mod">
        <pc:chgData name="Wiepking, Pamala" userId="d7b975b8-aefc-4b89-8108-c3af32c9dd16" providerId="ADAL" clId="{57AE4A6C-AD3C-491A-A910-6080DD0B39AB}" dt="2023-11-24T10:01:00.721" v="280" actId="2696"/>
        <pc:sldMkLst>
          <pc:docMk/>
          <pc:sldMk cId="4230568873" sldId="769"/>
        </pc:sldMkLst>
        <pc:spChg chg="mod">
          <ac:chgData name="Wiepking, Pamala" userId="d7b975b8-aefc-4b89-8108-c3af32c9dd16" providerId="ADAL" clId="{57AE4A6C-AD3C-491A-A910-6080DD0B39AB}" dt="2023-11-24T10:00:58.117" v="279" actId="1076"/>
          <ac:spMkLst>
            <pc:docMk/>
            <pc:sldMk cId="4230568873" sldId="769"/>
            <ac:spMk id="10" creationId="{8F549472-86D5-C45E-9F7C-545623B65185}"/>
          </ac:spMkLst>
        </pc:spChg>
      </pc:sldChg>
      <pc:sldChg chg="add">
        <pc:chgData name="Wiepking, Pamala" userId="d7b975b8-aefc-4b89-8108-c3af32c9dd16" providerId="ADAL" clId="{57AE4A6C-AD3C-491A-A910-6080DD0B39AB}" dt="2023-11-27T08:54:04.278" v="1571"/>
        <pc:sldMkLst>
          <pc:docMk/>
          <pc:sldMk cId="2743809101" sldId="7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0E-47DA-B981-41E6BEA682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0E-47DA-B981-41E6BEA682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0E-47DA-B981-41E6BEA682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0E-47DA-B981-41E6BEA682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30E-47DA-B981-41E6BEA682E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30E-47DA-B981-41E6BEA682E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30E-47DA-B981-41E6BEA682E5}"/>
              </c:ext>
            </c:extLst>
          </c:dPt>
          <c:dLbls>
            <c:dLbl>
              <c:idx val="0"/>
              <c:layout>
                <c:manualLayout>
                  <c:x val="1.6213968604021495E-2"/>
                  <c:y val="9.176181234637122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30E-47DA-B981-41E6BEA682E5}"/>
                </c:ext>
              </c:extLst>
            </c:dLbl>
            <c:dLbl>
              <c:idx val="1"/>
              <c:layout>
                <c:manualLayout>
                  <c:x val="3.7417341659450091E-3"/>
                  <c:y val="5.50572078301486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02360017497813"/>
                      <c:h val="0.12949074074074074"/>
                    </c:manualLayout>
                  </c15:layout>
                </c:ext>
                <c:ext xmlns:c16="http://schemas.microsoft.com/office/drawing/2014/chart" uri="{C3380CC4-5D6E-409C-BE32-E72D297353CC}">
                  <c16:uniqueId val="{00000003-930E-47DA-B981-41E6BEA682E5}"/>
                </c:ext>
              </c:extLst>
            </c:dLbl>
            <c:dLbl>
              <c:idx val="2"/>
              <c:layout>
                <c:manualLayout>
                  <c:x val="-6.2361417707774989E-3"/>
                  <c:y val="-3.976345201676097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30E-47DA-B981-41E6BEA682E5}"/>
                </c:ext>
              </c:extLst>
            </c:dLbl>
            <c:dLbl>
              <c:idx val="3"/>
              <c:layout>
                <c:manualLayout>
                  <c:x val="-1.4966740249866019E-2"/>
                  <c:y val="6.11745415642474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30E-47DA-B981-41E6BEA682E5}"/>
                </c:ext>
              </c:extLst>
            </c:dLbl>
            <c:dLbl>
              <c:idx val="4"/>
              <c:layout>
                <c:manualLayout>
                  <c:x val="4.9889134166219533E-3"/>
                  <c:y val="-4.28221790949732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30E-47DA-B981-41E6BEA682E5}"/>
                </c:ext>
              </c:extLst>
            </c:dLbl>
            <c:dLbl>
              <c:idx val="5"/>
              <c:layout>
                <c:manualLayout>
                  <c:x val="-3.7416850624665448E-3"/>
                  <c:y val="-1.529363539106187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30E-47DA-B981-41E6BEA682E5}"/>
                </c:ext>
              </c:extLst>
            </c:dLbl>
            <c:dLbl>
              <c:idx val="6"/>
              <c:layout>
                <c:manualLayout>
                  <c:x val="1.2472283541554998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30E-47DA-B981-41E6BEA682E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2857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loterijen</c:v>
                </c:pt>
                <c:pt idx="1">
                  <c:v>overheidsfinanciering</c:v>
                </c:pt>
                <c:pt idx="2">
                  <c:v>huishoudens</c:v>
                </c:pt>
                <c:pt idx="3">
                  <c:v>inkomsten uit diensten</c:v>
                </c:pt>
                <c:pt idx="4">
                  <c:v>bedrijven</c:v>
                </c:pt>
                <c:pt idx="5">
                  <c:v>fondsen</c:v>
                </c:pt>
                <c:pt idx="6">
                  <c:v>overig</c:v>
                </c:pt>
              </c:strCache>
            </c:strRef>
          </c:cat>
          <c:val>
            <c:numRef>
              <c:f>Sheet1!$B$2:$B$8</c:f>
              <c:numCache>
                <c:formatCode>0%</c:formatCode>
                <c:ptCount val="7"/>
                <c:pt idx="0">
                  <c:v>0.08</c:v>
                </c:pt>
                <c:pt idx="1">
                  <c:v>0.37</c:v>
                </c:pt>
                <c:pt idx="2">
                  <c:v>0.34</c:v>
                </c:pt>
                <c:pt idx="3">
                  <c:v>0.03</c:v>
                </c:pt>
                <c:pt idx="4">
                  <c:v>0.03</c:v>
                </c:pt>
                <c:pt idx="5">
                  <c:v>0.14000000000000001</c:v>
                </c:pt>
                <c:pt idx="6">
                  <c:v>0.01</c:v>
                </c:pt>
              </c:numCache>
            </c:numRef>
          </c:val>
          <c:extLst>
            <c:ext xmlns:c16="http://schemas.microsoft.com/office/drawing/2014/chart" uri="{C3380CC4-5D6E-409C-BE32-E72D297353CC}">
              <c16:uniqueId val="{0000000E-930E-47DA-B981-41E6BEA682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5AE42-7DC1-8140-9B13-146984FDEF22}" type="datetimeFigureOut">
              <a:rPr lang="en-US" smtClean="0"/>
              <a:t>11/27/2023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F75F72-8950-AF4F-9381-1D26FB547EA1}" type="datetimeFigureOut">
              <a:rPr lang="en-US" smtClean="0"/>
              <a:t>11/27/2023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a:t>
            </a:fld>
            <a:endParaRPr lang="en-US" dirty="0"/>
          </a:p>
        </p:txBody>
      </p:sp>
    </p:spTree>
    <p:extLst>
      <p:ext uri="{BB962C8B-B14F-4D97-AF65-F5344CB8AC3E}">
        <p14:creationId xmlns:p14="http://schemas.microsoft.com/office/powerpoint/2010/main" val="88359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management </a:t>
            </a:r>
            <a:r>
              <a:rPr lang="en-US" dirty="0" err="1"/>
              <a:t>verwijst</a:t>
            </a:r>
            <a:r>
              <a:rPr lang="en-US" dirty="0"/>
              <a:t> </a:t>
            </a:r>
            <a:r>
              <a:rPr lang="en-US" dirty="0" err="1"/>
              <a:t>naar</a:t>
            </a:r>
            <a:r>
              <a:rPr lang="en-US" dirty="0"/>
              <a:t> hoe </a:t>
            </a:r>
            <a:r>
              <a:rPr lang="en-US" dirty="0" err="1"/>
              <a:t>goed</a:t>
            </a:r>
            <a:r>
              <a:rPr lang="en-US" dirty="0"/>
              <a:t> </a:t>
            </a:r>
            <a:r>
              <a:rPr lang="en-US" dirty="0" err="1"/>
              <a:t>personeel</a:t>
            </a:r>
            <a:r>
              <a:rPr lang="en-US" dirty="0"/>
              <a:t> in </a:t>
            </a:r>
            <a:r>
              <a:rPr lang="en-US" dirty="0" err="1"/>
              <a:t>staat</a:t>
            </a:r>
            <a:r>
              <a:rPr lang="en-US" dirty="0"/>
              <a:t> is </a:t>
            </a:r>
            <a:r>
              <a:rPr lang="en-US" dirty="0" err="1"/>
              <a:t>zijn</a:t>
            </a:r>
            <a:r>
              <a:rPr lang="en-US" dirty="0"/>
              <a:t> of </a:t>
            </a:r>
            <a:r>
              <a:rPr lang="en-US" dirty="0" err="1"/>
              <a:t>haar</a:t>
            </a:r>
            <a:r>
              <a:rPr lang="en-US" dirty="0"/>
              <a:t> </a:t>
            </a:r>
            <a:r>
              <a:rPr lang="en-US" dirty="0" err="1"/>
              <a:t>werk</a:t>
            </a:r>
            <a:r>
              <a:rPr lang="en-US" dirty="0"/>
              <a:t> </a:t>
            </a:r>
            <a:r>
              <a:rPr lang="en-US" dirty="0" err="1"/>
              <a:t>uit</a:t>
            </a:r>
            <a:r>
              <a:rPr lang="en-US" dirty="0"/>
              <a:t> </a:t>
            </a:r>
            <a:r>
              <a:rPr lang="en-US" dirty="0" err="1"/>
              <a:t>te</a:t>
            </a:r>
            <a:r>
              <a:rPr lang="en-US" dirty="0"/>
              <a:t> </a:t>
            </a:r>
            <a:r>
              <a:rPr lang="en-US" dirty="0" err="1"/>
              <a:t>voeren</a:t>
            </a:r>
            <a:r>
              <a:rPr lang="en-US" dirty="0"/>
              <a:t>, </a:t>
            </a:r>
            <a:r>
              <a:rPr lang="en-US" dirty="0" err="1"/>
              <a:t>bijvoorbeeld</a:t>
            </a:r>
            <a:r>
              <a:rPr lang="en-US" dirty="0"/>
              <a:t> of ze de </a:t>
            </a:r>
            <a:r>
              <a:rPr lang="en-US" dirty="0" err="1"/>
              <a:t>benodigde</a:t>
            </a:r>
            <a:r>
              <a:rPr lang="en-US" dirty="0"/>
              <a:t> training </a:t>
            </a:r>
            <a:r>
              <a:rPr lang="en-US" dirty="0" err="1"/>
              <a:t>en</a:t>
            </a:r>
            <a:r>
              <a:rPr lang="en-US" dirty="0"/>
              <a:t> </a:t>
            </a:r>
            <a:r>
              <a:rPr lang="en-US" dirty="0" err="1"/>
              <a:t>materialen</a:t>
            </a:r>
            <a:r>
              <a:rPr lang="en-US" dirty="0"/>
              <a:t> </a:t>
            </a:r>
            <a:r>
              <a:rPr lang="en-US" dirty="0" err="1"/>
              <a:t>hebben</a:t>
            </a:r>
            <a:r>
              <a:rPr lang="en-US" dirty="0"/>
              <a:t>. </a:t>
            </a:r>
            <a:r>
              <a:rPr lang="en-US" dirty="0" err="1"/>
              <a:t>Onze</a:t>
            </a:r>
            <a:r>
              <a:rPr lang="en-US" dirty="0"/>
              <a:t> interview data laten </a:t>
            </a:r>
            <a:r>
              <a:rPr lang="en-US" dirty="0" err="1"/>
              <a:t>gemixte</a:t>
            </a:r>
            <a:r>
              <a:rPr lang="en-US" dirty="0"/>
              <a:t> </a:t>
            </a:r>
            <a:r>
              <a:rPr lang="en-US" dirty="0" err="1"/>
              <a:t>resultaten</a:t>
            </a:r>
            <a:r>
              <a:rPr lang="en-US" dirty="0"/>
              <a:t> </a:t>
            </a:r>
            <a:r>
              <a:rPr lang="en-US" dirty="0" err="1"/>
              <a:t>zien</a:t>
            </a:r>
            <a:r>
              <a:rPr lang="en-US" dirty="0"/>
              <a:t> van het effect van </a:t>
            </a:r>
            <a:r>
              <a:rPr lang="en-US" dirty="0" err="1"/>
              <a:t>vrij</a:t>
            </a:r>
            <a:r>
              <a:rPr lang="en-US" dirty="0"/>
              <a:t> </a:t>
            </a:r>
            <a:r>
              <a:rPr lang="en-US" dirty="0" err="1"/>
              <a:t>besteedbare</a:t>
            </a:r>
            <a:r>
              <a:rPr lang="en-US" dirty="0"/>
              <a:t> financiering op </a:t>
            </a:r>
            <a:r>
              <a:rPr lang="en-US" dirty="0" err="1"/>
              <a:t>deze</a:t>
            </a:r>
            <a:r>
              <a:rPr lang="en-US" dirty="0"/>
              <a:t> </a:t>
            </a:r>
            <a:r>
              <a:rPr lang="en-US" dirty="0" err="1"/>
              <a:t>capaciteit</a:t>
            </a:r>
            <a:r>
              <a:rPr lang="en-US" dirty="0"/>
              <a:t>. Het </a:t>
            </a:r>
            <a:r>
              <a:rPr lang="en-US" dirty="0" err="1"/>
              <a:t>kan</a:t>
            </a:r>
            <a:r>
              <a:rPr lang="en-US" dirty="0"/>
              <a:t> </a:t>
            </a:r>
            <a:r>
              <a:rPr lang="en-US" dirty="0" err="1"/>
              <a:t>leiden</a:t>
            </a:r>
            <a:r>
              <a:rPr lang="en-US" dirty="0"/>
              <a:t> tot </a:t>
            </a:r>
            <a:r>
              <a:rPr lang="en-US" dirty="0" err="1"/>
              <a:t>betere</a:t>
            </a:r>
            <a:r>
              <a:rPr lang="en-US" dirty="0"/>
              <a:t> </a:t>
            </a:r>
            <a:r>
              <a:rPr lang="en-US" dirty="0" err="1"/>
              <a:t>sfeer</a:t>
            </a:r>
            <a:r>
              <a:rPr lang="en-US" dirty="0"/>
              <a:t> in de </a:t>
            </a:r>
            <a:r>
              <a:rPr lang="en-US" dirty="0" err="1"/>
              <a:t>organisatie</a:t>
            </a:r>
            <a:r>
              <a:rPr lang="en-US" dirty="0"/>
              <a:t>, </a:t>
            </a:r>
            <a:r>
              <a:rPr lang="en-US" dirty="0" err="1"/>
              <a:t>omdat</a:t>
            </a:r>
            <a:r>
              <a:rPr lang="en-US" dirty="0"/>
              <a:t> er </a:t>
            </a:r>
            <a:r>
              <a:rPr lang="en-US" dirty="0" err="1"/>
              <a:t>duidelijkheid</a:t>
            </a:r>
            <a:r>
              <a:rPr lang="en-US" dirty="0"/>
              <a:t> is over </a:t>
            </a:r>
            <a:r>
              <a:rPr lang="en-US" dirty="0" err="1"/>
              <a:t>toekomstige</a:t>
            </a:r>
            <a:r>
              <a:rPr lang="en-US" dirty="0"/>
              <a:t> financiering, maar </a:t>
            </a:r>
            <a:r>
              <a:rPr lang="en-US" dirty="0" err="1"/>
              <a:t>vrij</a:t>
            </a:r>
            <a:r>
              <a:rPr lang="en-US" dirty="0"/>
              <a:t> </a:t>
            </a:r>
            <a:r>
              <a:rPr lang="en-US" dirty="0" err="1"/>
              <a:t>besteedbare</a:t>
            </a:r>
            <a:r>
              <a:rPr lang="en-US" dirty="0"/>
              <a:t> financiering </a:t>
            </a:r>
            <a:r>
              <a:rPr lang="en-US" dirty="0" err="1"/>
              <a:t>lijkt</a:t>
            </a:r>
            <a:r>
              <a:rPr lang="en-US" dirty="0"/>
              <a:t> </a:t>
            </a:r>
            <a:r>
              <a:rPr lang="en-US" dirty="0" err="1"/>
              <a:t>niet</a:t>
            </a:r>
            <a:r>
              <a:rPr lang="en-US" dirty="0"/>
              <a:t> direct van </a:t>
            </a:r>
            <a:r>
              <a:rPr lang="en-US" dirty="0" err="1"/>
              <a:t>invloed</a:t>
            </a:r>
            <a:r>
              <a:rPr lang="en-US" dirty="0"/>
              <a:t> op de </a:t>
            </a:r>
            <a:r>
              <a:rPr lang="en-US" dirty="0" err="1"/>
              <a:t>beschikbaarheid</a:t>
            </a:r>
            <a:r>
              <a:rPr lang="en-US" dirty="0"/>
              <a:t> van training </a:t>
            </a:r>
            <a:r>
              <a:rPr lang="en-US" dirty="0" err="1"/>
              <a:t>voor</a:t>
            </a:r>
            <a:r>
              <a:rPr lang="en-US" dirty="0"/>
              <a:t> </a:t>
            </a:r>
            <a:r>
              <a:rPr lang="en-US" dirty="0" err="1"/>
              <a:t>personeel</a:t>
            </a:r>
            <a:r>
              <a:rPr lang="en-US" dirty="0"/>
              <a:t> </a:t>
            </a:r>
            <a:r>
              <a:rPr lang="en-US" dirty="0" err="1"/>
              <a:t>bijvoorbeeld</a:t>
            </a:r>
            <a:r>
              <a:rPr lang="en-US" dirty="0"/>
              <a:t>. </a:t>
            </a:r>
            <a:r>
              <a:rPr lang="en-US" dirty="0" err="1"/>
              <a:t>Een</a:t>
            </a:r>
            <a:r>
              <a:rPr lang="en-US" dirty="0"/>
              <a:t> respondent </a:t>
            </a:r>
            <a:r>
              <a:rPr lang="en-US" dirty="0" err="1"/>
              <a:t>zegt</a:t>
            </a:r>
            <a:r>
              <a:rPr lang="en-US" dirty="0"/>
              <a:t> </a:t>
            </a:r>
            <a:r>
              <a:rPr lang="en-US" dirty="0" err="1"/>
              <a:t>bijvoorbeeld</a:t>
            </a:r>
            <a:r>
              <a:rPr lang="en-US" dirty="0"/>
              <a:t>:</a:t>
            </a:r>
          </a:p>
          <a:p>
            <a:endParaRPr lang="en-US" sz="1200" b="0" i="0" dirty="0">
              <a:solidFill>
                <a:srgbClr val="000000"/>
              </a:solidFill>
              <a:effectLst/>
              <a:latin typeface="Open Sans" panose="020B0606030504020204" pitchFamily="34" charset="0"/>
            </a:endParaRPr>
          </a:p>
          <a:p>
            <a:r>
              <a:rPr lang="nl-NL" dirty="0"/>
              <a:t>“Ja… dat zijn dingen die we allemaal ook doen, trainen en opleiden, maar ik weet niet of dat per se door het geld van de Nationale Postcode Loterij komt. Ik weet het niet. Als het er niet was, denk ik niet dat we geen training meer zouden faciliteren of iets dergelijks.” </a:t>
            </a:r>
            <a:endParaRPr lang="en-US" sz="1200" dirty="0">
              <a:solidFill>
                <a:schemeClr val="accent1"/>
              </a:solidFill>
            </a:endParaRPr>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12</a:t>
            </a:fld>
            <a:endParaRPr lang="nl-NL"/>
          </a:p>
        </p:txBody>
      </p:sp>
    </p:spTree>
    <p:extLst>
      <p:ext uri="{BB962C8B-B14F-4D97-AF65-F5344CB8AC3E}">
        <p14:creationId xmlns:p14="http://schemas.microsoft.com/office/powerpoint/2010/main" val="398573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Adaptive capacity </a:t>
            </a:r>
            <a:r>
              <a:rPr lang="en-US" dirty="0" err="1"/>
              <a:t>betekent</a:t>
            </a:r>
            <a:r>
              <a:rPr lang="en-US" dirty="0"/>
              <a:t> hoe </a:t>
            </a:r>
            <a:r>
              <a:rPr lang="en-US" dirty="0" err="1"/>
              <a:t>goed</a:t>
            </a:r>
            <a:r>
              <a:rPr lang="en-US" dirty="0"/>
              <a:t> </a:t>
            </a:r>
            <a:r>
              <a:rPr lang="en-US" dirty="0" err="1"/>
              <a:t>organisaties</a:t>
            </a:r>
            <a:r>
              <a:rPr lang="en-US" dirty="0"/>
              <a:t> </a:t>
            </a:r>
            <a:r>
              <a:rPr lang="en-US" dirty="0" err="1"/>
              <a:t>kunnen</a:t>
            </a:r>
            <a:r>
              <a:rPr lang="en-US" dirty="0"/>
              <a:t> </a:t>
            </a:r>
            <a:r>
              <a:rPr lang="en-US" dirty="0" err="1"/>
              <a:t>reageren</a:t>
            </a:r>
            <a:r>
              <a:rPr lang="en-US" dirty="0"/>
              <a:t> op </a:t>
            </a:r>
            <a:r>
              <a:rPr lang="en-US" dirty="0" err="1"/>
              <a:t>veranderende</a:t>
            </a:r>
            <a:r>
              <a:rPr lang="en-US" dirty="0"/>
              <a:t> </a:t>
            </a:r>
            <a:r>
              <a:rPr lang="en-US" dirty="0" err="1"/>
              <a:t>omstandigheden</a:t>
            </a:r>
            <a:r>
              <a:rPr lang="en-US" dirty="0"/>
              <a:t>. </a:t>
            </a:r>
            <a:r>
              <a:rPr lang="en-US" dirty="0" err="1"/>
              <a:t>Een</a:t>
            </a:r>
            <a:r>
              <a:rPr lang="en-US" dirty="0"/>
              <a:t> respondent </a:t>
            </a:r>
            <a:r>
              <a:rPr lang="en-US" dirty="0" err="1"/>
              <a:t>zegt</a:t>
            </a:r>
            <a:r>
              <a:rPr lang="en-US" dirty="0"/>
              <a:t>:</a:t>
            </a:r>
          </a:p>
          <a:p>
            <a:endParaRPr lang="en-US" dirty="0"/>
          </a:p>
          <a:p>
            <a:r>
              <a:rPr lang="en-US" sz="1200" dirty="0">
                <a:solidFill>
                  <a:schemeClr val="accent2"/>
                </a:solidFill>
              </a:rPr>
              <a:t>“[…] </a:t>
            </a:r>
            <a:r>
              <a:rPr lang="nl-NL" sz="1200" dirty="0" err="1">
                <a:solidFill>
                  <a:schemeClr val="accent2"/>
                </a:solidFill>
              </a:rPr>
              <a:t>ongeoormerkt</a:t>
            </a:r>
            <a:r>
              <a:rPr lang="nl-NL" sz="1200" dirty="0">
                <a:solidFill>
                  <a:schemeClr val="accent2"/>
                </a:solidFill>
              </a:rPr>
              <a:t> geld geeft je zoveel vrijheid en flexibiliteit. Wij zijn een heel snelle adaptieve organisatie die eigenlijk continu inspringt op het sentiment en veranderingen in de maatschappij en de politiek en Corona en kansen, het momentum wat zich aanbiedt. Als wij daar altijd een aanvraag voor zouden moeten indienen en vervolgens alles moeten opleveren precies zoals we hadden aangevraagd, dan kunnen we ons werk niet doen.</a:t>
            </a:r>
            <a:r>
              <a:rPr lang="en-US" sz="1200" dirty="0">
                <a:solidFill>
                  <a:schemeClr val="accent2"/>
                </a:solidFill>
              </a:rPr>
              <a:t>”</a:t>
            </a:r>
          </a:p>
          <a:p>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Uit</a:t>
            </a:r>
            <a:r>
              <a:rPr lang="en-US" baseline="0" dirty="0"/>
              <a:t> </a:t>
            </a:r>
            <a:r>
              <a:rPr lang="en-US" baseline="0" dirty="0" err="1"/>
              <a:t>ons</a:t>
            </a:r>
            <a:r>
              <a:rPr lang="en-US" baseline="0" dirty="0"/>
              <a:t> </a:t>
            </a:r>
            <a:r>
              <a:rPr lang="en-US" baseline="0" dirty="0" err="1"/>
              <a:t>onderzoek</a:t>
            </a:r>
            <a:r>
              <a:rPr lang="en-US" baseline="0" dirty="0"/>
              <a:t> </a:t>
            </a:r>
            <a:r>
              <a:rPr lang="en-US" baseline="0" dirty="0" err="1"/>
              <a:t>blijkt</a:t>
            </a:r>
            <a:r>
              <a:rPr lang="en-US" baseline="0" dirty="0"/>
              <a:t> </a:t>
            </a:r>
            <a:r>
              <a:rPr lang="en-US" baseline="0" dirty="0" err="1"/>
              <a:t>dat</a:t>
            </a:r>
            <a:r>
              <a:rPr lang="en-US" baseline="0" dirty="0"/>
              <a:t> het </a:t>
            </a:r>
            <a:r>
              <a:rPr lang="en-US" baseline="0" dirty="0" err="1"/>
              <a:t>belangrijk</a:t>
            </a:r>
            <a:r>
              <a:rPr lang="en-US" baseline="0" dirty="0"/>
              <a:t> is </a:t>
            </a:r>
            <a:r>
              <a:rPr lang="en-US" baseline="0" dirty="0" err="1"/>
              <a:t>dat</a:t>
            </a:r>
            <a:r>
              <a:rPr lang="en-US" baseline="0" dirty="0"/>
              <a:t> </a:t>
            </a:r>
            <a:r>
              <a:rPr lang="en-US" baseline="0" dirty="0" err="1"/>
              <a:t>goededoelenorganisaties</a:t>
            </a:r>
            <a:r>
              <a:rPr lang="en-US" baseline="0" dirty="0"/>
              <a:t> </a:t>
            </a:r>
            <a:r>
              <a:rPr lang="en-US" baseline="0" dirty="0" err="1"/>
              <a:t>een</a:t>
            </a:r>
            <a:r>
              <a:rPr lang="en-US" baseline="0" dirty="0"/>
              <a:t> </a:t>
            </a:r>
            <a:r>
              <a:rPr lang="en-US" baseline="0" dirty="0" err="1"/>
              <a:t>bepaalde</a:t>
            </a:r>
            <a:r>
              <a:rPr lang="en-US" baseline="0" dirty="0"/>
              <a:t> mate van </a:t>
            </a:r>
            <a:r>
              <a:rPr lang="en-US" baseline="0" dirty="0" err="1"/>
              <a:t>vrij</a:t>
            </a:r>
            <a:r>
              <a:rPr lang="en-US" baseline="0" dirty="0"/>
              <a:t> </a:t>
            </a:r>
            <a:r>
              <a:rPr lang="en-US" baseline="0" dirty="0" err="1"/>
              <a:t>besteedbaar</a:t>
            </a:r>
            <a:r>
              <a:rPr lang="en-US" baseline="0" dirty="0"/>
              <a:t> </a:t>
            </a:r>
            <a:r>
              <a:rPr lang="en-US" baseline="0" dirty="0" err="1"/>
              <a:t>inkomen</a:t>
            </a:r>
            <a:r>
              <a:rPr lang="en-US" baseline="0" dirty="0"/>
              <a:t> </a:t>
            </a:r>
            <a:r>
              <a:rPr lang="en-US" baseline="0" dirty="0" err="1"/>
              <a:t>hebben</a:t>
            </a:r>
            <a:r>
              <a:rPr lang="en-US" baseline="0" dirty="0"/>
              <a:t>, om </a:t>
            </a:r>
            <a:r>
              <a:rPr lang="en-US" baseline="0" dirty="0" err="1"/>
              <a:t>bijvoorbeeld</a:t>
            </a:r>
            <a:r>
              <a:rPr lang="en-US" baseline="0" dirty="0"/>
              <a:t> in </a:t>
            </a:r>
            <a:r>
              <a:rPr lang="en-US" baseline="0" dirty="0" err="1"/>
              <a:t>te</a:t>
            </a:r>
            <a:r>
              <a:rPr lang="en-US" baseline="0" dirty="0"/>
              <a:t> </a:t>
            </a:r>
            <a:r>
              <a:rPr lang="en-US" baseline="0" dirty="0" err="1"/>
              <a:t>zetten</a:t>
            </a:r>
            <a:r>
              <a:rPr lang="en-US" baseline="0" dirty="0"/>
              <a:t> </a:t>
            </a:r>
            <a:r>
              <a:rPr lang="en-US" baseline="0" dirty="0" err="1"/>
              <a:t>wanneer</a:t>
            </a:r>
            <a:r>
              <a:rPr lang="en-US" baseline="0" dirty="0"/>
              <a:t> er </a:t>
            </a:r>
            <a:r>
              <a:rPr lang="en-US" baseline="0" dirty="0" err="1"/>
              <a:t>een</a:t>
            </a:r>
            <a:r>
              <a:rPr lang="en-US" baseline="0" dirty="0"/>
              <a:t> crisis is </a:t>
            </a:r>
            <a:r>
              <a:rPr lang="en-US" baseline="0" dirty="0" err="1"/>
              <a:t>waardoor</a:t>
            </a:r>
            <a:r>
              <a:rPr lang="en-US" baseline="0" dirty="0"/>
              <a:t> het </a:t>
            </a:r>
            <a:r>
              <a:rPr lang="en-US" baseline="0" dirty="0" err="1"/>
              <a:t>noodzakelijk</a:t>
            </a:r>
            <a:r>
              <a:rPr lang="en-US" baseline="0" dirty="0"/>
              <a:t> is op </a:t>
            </a:r>
            <a:r>
              <a:rPr lang="en-US" baseline="0" dirty="0" err="1"/>
              <a:t>korte</a:t>
            </a:r>
            <a:r>
              <a:rPr lang="en-US" baseline="0" dirty="0"/>
              <a:t> </a:t>
            </a:r>
            <a:r>
              <a:rPr lang="en-US" baseline="0" dirty="0" err="1"/>
              <a:t>termijn</a:t>
            </a:r>
            <a:r>
              <a:rPr lang="en-US" baseline="0" dirty="0"/>
              <a:t> plots </a:t>
            </a:r>
            <a:r>
              <a:rPr lang="en-US" baseline="0" dirty="0" err="1"/>
              <a:t>ontstaande</a:t>
            </a:r>
            <a:r>
              <a:rPr lang="en-US" baseline="0" dirty="0"/>
              <a:t> </a:t>
            </a:r>
            <a:r>
              <a:rPr lang="en-US" baseline="0" dirty="0" err="1"/>
              <a:t>noden</a:t>
            </a:r>
            <a:r>
              <a:rPr lang="en-US" baseline="0" dirty="0"/>
              <a:t> in de </a:t>
            </a:r>
            <a:r>
              <a:rPr lang="en-US" baseline="0" dirty="0" err="1"/>
              <a:t>samenleving</a:t>
            </a:r>
            <a:r>
              <a:rPr lang="en-US" baseline="0" dirty="0"/>
              <a:t> </a:t>
            </a:r>
            <a:r>
              <a:rPr lang="en-US" baseline="0" dirty="0" err="1"/>
              <a:t>te</a:t>
            </a:r>
            <a:r>
              <a:rPr lang="en-US" baseline="0" dirty="0"/>
              <a:t> </a:t>
            </a:r>
            <a:r>
              <a:rPr lang="en-US" baseline="0" dirty="0" err="1"/>
              <a:t>verlichten</a:t>
            </a:r>
            <a:r>
              <a:rPr lang="en-US" baseline="0" dirty="0"/>
              <a:t>. </a:t>
            </a:r>
            <a:r>
              <a:rPr lang="en-US" baseline="0" dirty="0" err="1"/>
              <a:t>Denk</a:t>
            </a:r>
            <a:r>
              <a:rPr lang="en-US" baseline="0" dirty="0"/>
              <a:t> </a:t>
            </a:r>
            <a:r>
              <a:rPr lang="en-US" baseline="0" dirty="0" err="1"/>
              <a:t>hierbij</a:t>
            </a:r>
            <a:r>
              <a:rPr lang="en-US" baseline="0" dirty="0"/>
              <a:t> </a:t>
            </a:r>
            <a:r>
              <a:rPr lang="en-US" baseline="0" dirty="0" err="1"/>
              <a:t>aan</a:t>
            </a:r>
            <a:r>
              <a:rPr lang="en-US" baseline="0" dirty="0"/>
              <a:t> corona, maar </a:t>
            </a:r>
            <a:r>
              <a:rPr lang="en-US" baseline="0" dirty="0" err="1"/>
              <a:t>ook</a:t>
            </a:r>
            <a:r>
              <a:rPr lang="en-US" baseline="0" dirty="0"/>
              <a:t> </a:t>
            </a:r>
            <a:r>
              <a:rPr lang="en-US" baseline="0" dirty="0" err="1"/>
              <a:t>aan</a:t>
            </a:r>
            <a:r>
              <a:rPr lang="en-US" baseline="0" dirty="0"/>
              <a:t> de </a:t>
            </a:r>
            <a:r>
              <a:rPr lang="en-US" baseline="0" dirty="0" err="1"/>
              <a:t>plotselinge</a:t>
            </a:r>
            <a:r>
              <a:rPr lang="en-US" baseline="0" dirty="0"/>
              <a:t> </a:t>
            </a:r>
            <a:r>
              <a:rPr lang="en-US" baseline="0" dirty="0" err="1"/>
              <a:t>opkomst</a:t>
            </a:r>
            <a:r>
              <a:rPr lang="en-US" baseline="0" dirty="0"/>
              <a:t> van </a:t>
            </a:r>
            <a:r>
              <a:rPr lang="en-US" baseline="0" dirty="0" err="1"/>
              <a:t>een</a:t>
            </a:r>
            <a:r>
              <a:rPr lang="en-US" baseline="0" dirty="0"/>
              <a:t> </a:t>
            </a:r>
            <a:r>
              <a:rPr lang="en-US" baseline="0" dirty="0" err="1"/>
              <a:t>bende</a:t>
            </a:r>
            <a:r>
              <a:rPr lang="en-US" baseline="0" dirty="0"/>
              <a:t> in </a:t>
            </a:r>
            <a:r>
              <a:rPr lang="en-US" baseline="0" dirty="0" err="1"/>
              <a:t>een</a:t>
            </a:r>
            <a:r>
              <a:rPr lang="en-US" baseline="0" dirty="0"/>
              <a:t> </a:t>
            </a:r>
            <a:r>
              <a:rPr lang="en-US" baseline="0" dirty="0" err="1"/>
              <a:t>sloppenwijk</a:t>
            </a:r>
            <a:r>
              <a:rPr lang="en-US" baseline="0" dirty="0"/>
              <a:t>, </a:t>
            </a:r>
            <a:r>
              <a:rPr lang="en-US" baseline="0" dirty="0" err="1"/>
              <a:t>waardoor</a:t>
            </a:r>
            <a:r>
              <a:rPr lang="en-US" baseline="0" dirty="0"/>
              <a:t> </a:t>
            </a:r>
            <a:r>
              <a:rPr lang="en-US" baseline="0" dirty="0" err="1"/>
              <a:t>beveiliging</a:t>
            </a:r>
            <a:r>
              <a:rPr lang="en-US" baseline="0" dirty="0"/>
              <a:t> </a:t>
            </a:r>
            <a:r>
              <a:rPr lang="en-US" baseline="0" dirty="0" err="1"/>
              <a:t>noodzakelijk</a:t>
            </a:r>
            <a:r>
              <a:rPr lang="en-US" baseline="0" dirty="0"/>
              <a:t> is </a:t>
            </a:r>
            <a:r>
              <a:rPr lang="en-US" baseline="0" dirty="0" err="1"/>
              <a:t>bestaande</a:t>
            </a:r>
            <a:r>
              <a:rPr lang="en-US" baseline="0" dirty="0"/>
              <a:t> </a:t>
            </a:r>
            <a:r>
              <a:rPr lang="en-US" baseline="0" dirty="0" err="1"/>
              <a:t>projecten</a:t>
            </a:r>
            <a:r>
              <a:rPr lang="en-US" baseline="0" dirty="0"/>
              <a:t> </a:t>
            </a:r>
            <a:r>
              <a:rPr lang="en-US" baseline="0" dirty="0" err="1"/>
              <a:t>te</a:t>
            </a:r>
            <a:r>
              <a:rPr lang="en-US" baseline="0" dirty="0"/>
              <a:t> laten </a:t>
            </a:r>
            <a:r>
              <a:rPr lang="en-US" baseline="0" dirty="0" err="1"/>
              <a:t>doorgaan</a:t>
            </a:r>
            <a:r>
              <a:rPr lang="en-US" baseline="0" dirty="0"/>
              <a:t>, of </a:t>
            </a:r>
            <a:r>
              <a:rPr lang="en-US" baseline="0" dirty="0" err="1"/>
              <a:t>aan</a:t>
            </a:r>
            <a:r>
              <a:rPr lang="en-US" baseline="0" dirty="0"/>
              <a:t> </a:t>
            </a:r>
            <a:r>
              <a:rPr lang="en-US" baseline="0" dirty="0" err="1"/>
              <a:t>plotselinge</a:t>
            </a:r>
            <a:r>
              <a:rPr lang="en-US" baseline="0" dirty="0"/>
              <a:t> </a:t>
            </a:r>
            <a:r>
              <a:rPr lang="en-US" baseline="0" dirty="0" err="1"/>
              <a:t>droogtes</a:t>
            </a:r>
            <a:r>
              <a:rPr lang="en-US" baseline="0" dirty="0"/>
              <a:t> die tot </a:t>
            </a:r>
            <a:r>
              <a:rPr lang="en-US" baseline="0" dirty="0" err="1"/>
              <a:t>hongersnood</a:t>
            </a:r>
            <a:r>
              <a:rPr lang="en-US" baseline="0" dirty="0"/>
              <a:t> </a:t>
            </a:r>
            <a:r>
              <a:rPr lang="en-US" baseline="0" dirty="0" err="1"/>
              <a:t>en</a:t>
            </a:r>
            <a:r>
              <a:rPr lang="en-US" baseline="0" dirty="0"/>
              <a:t> </a:t>
            </a:r>
            <a:r>
              <a:rPr lang="en-US" baseline="0" dirty="0" err="1"/>
              <a:t>conflicten</a:t>
            </a:r>
            <a:r>
              <a:rPr lang="en-US" baseline="0" dirty="0"/>
              <a:t> </a:t>
            </a:r>
            <a:r>
              <a:rPr lang="en-US" baseline="0" dirty="0" err="1"/>
              <a:t>leiden</a:t>
            </a:r>
            <a:r>
              <a:rPr lang="en-US" baseline="0" dirty="0"/>
              <a:t>. In de </a:t>
            </a:r>
            <a:r>
              <a:rPr lang="en-US" baseline="0" dirty="0" err="1"/>
              <a:t>literatuur</a:t>
            </a:r>
            <a:r>
              <a:rPr lang="en-US" baseline="0" dirty="0"/>
              <a:t> </a:t>
            </a:r>
            <a:r>
              <a:rPr lang="en-US" baseline="0" dirty="0" err="1"/>
              <a:t>noemen</a:t>
            </a:r>
            <a:r>
              <a:rPr lang="en-US" baseline="0" dirty="0"/>
              <a:t> we </a:t>
            </a:r>
            <a:r>
              <a:rPr lang="en-US" baseline="0" dirty="0" err="1"/>
              <a:t>dit</a:t>
            </a:r>
            <a:r>
              <a:rPr lang="en-US" baseline="0" dirty="0"/>
              <a:t> de mate </a:t>
            </a:r>
            <a:r>
              <a:rPr lang="en-US" baseline="0" dirty="0" err="1"/>
              <a:t>waarin</a:t>
            </a:r>
            <a:r>
              <a:rPr lang="en-US" baseline="0" dirty="0"/>
              <a:t> </a:t>
            </a:r>
            <a:r>
              <a:rPr lang="en-US" baseline="0" dirty="0" err="1"/>
              <a:t>organisaties</a:t>
            </a:r>
            <a:r>
              <a:rPr lang="en-US" baseline="0" dirty="0"/>
              <a:t> “</a:t>
            </a:r>
            <a:r>
              <a:rPr lang="en-US" baseline="0" dirty="0" err="1"/>
              <a:t>adaptieve</a:t>
            </a:r>
            <a:r>
              <a:rPr lang="en-US" baseline="0" dirty="0"/>
              <a:t> </a:t>
            </a:r>
            <a:r>
              <a:rPr lang="en-US" baseline="0" dirty="0" err="1"/>
              <a:t>capaciteiten</a:t>
            </a:r>
            <a:r>
              <a:rPr lang="en-US" baseline="0" dirty="0"/>
              <a:t>” </a:t>
            </a:r>
            <a:r>
              <a:rPr lang="en-US" baseline="0" dirty="0" err="1"/>
              <a:t>hebben</a:t>
            </a:r>
            <a:r>
              <a:rPr lang="en-US" baseline="0" dirty="0"/>
              <a:t>, de mate </a:t>
            </a:r>
            <a:r>
              <a:rPr lang="en-US" baseline="0" dirty="0" err="1"/>
              <a:t>waarin</a:t>
            </a:r>
            <a:r>
              <a:rPr lang="en-US" baseline="0" dirty="0"/>
              <a:t> ze </a:t>
            </a:r>
            <a:r>
              <a:rPr lang="en-US" baseline="0" dirty="0" err="1"/>
              <a:t>flexibel</a:t>
            </a:r>
            <a:r>
              <a:rPr lang="en-US" baseline="0" dirty="0"/>
              <a:t> </a:t>
            </a:r>
            <a:r>
              <a:rPr lang="en-US" baseline="0" dirty="0" err="1"/>
              <a:t>kunnen</a:t>
            </a:r>
            <a:r>
              <a:rPr lang="en-US" baseline="0" dirty="0"/>
              <a:t> </a:t>
            </a:r>
            <a:r>
              <a:rPr lang="en-US" baseline="0" dirty="0" err="1"/>
              <a:t>reageren</a:t>
            </a:r>
            <a:r>
              <a:rPr lang="en-US" baseline="0" dirty="0"/>
              <a:t> op </a:t>
            </a:r>
            <a:r>
              <a:rPr lang="en-US" baseline="0" dirty="0" err="1"/>
              <a:t>veranderingen</a:t>
            </a:r>
            <a:r>
              <a:rPr lang="en-US" baseline="0" dirty="0"/>
              <a:t>.</a:t>
            </a:r>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13</a:t>
            </a:fld>
            <a:endParaRPr lang="nl-NL"/>
          </a:p>
        </p:txBody>
      </p:sp>
    </p:spTree>
    <p:extLst>
      <p:ext uri="{BB962C8B-B14F-4D97-AF65-F5344CB8AC3E}">
        <p14:creationId xmlns:p14="http://schemas.microsoft.com/office/powerpoint/2010/main" val="225321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Strategische</a:t>
            </a:r>
            <a:r>
              <a:rPr lang="en-US" dirty="0"/>
              <a:t> planning </a:t>
            </a:r>
            <a:r>
              <a:rPr lang="en-US" dirty="0" err="1"/>
              <a:t>als</a:t>
            </a:r>
            <a:r>
              <a:rPr lang="en-US" dirty="0"/>
              <a:t> capacity </a:t>
            </a:r>
            <a:r>
              <a:rPr lang="en-US" dirty="0" err="1"/>
              <a:t>verwijst</a:t>
            </a:r>
            <a:r>
              <a:rPr lang="en-US" dirty="0"/>
              <a:t> </a:t>
            </a:r>
            <a:r>
              <a:rPr lang="en-US" dirty="0" err="1"/>
              <a:t>naar</a:t>
            </a:r>
            <a:r>
              <a:rPr lang="en-US" dirty="0"/>
              <a:t> </a:t>
            </a:r>
            <a:r>
              <a:rPr lang="en-US" dirty="0" err="1"/>
              <a:t>een</a:t>
            </a:r>
            <a:r>
              <a:rPr lang="en-US" dirty="0"/>
              <a:t> </a:t>
            </a:r>
            <a:r>
              <a:rPr lang="en-US" dirty="0" err="1"/>
              <a:t>deliberatieve</a:t>
            </a:r>
            <a:r>
              <a:rPr lang="en-US" dirty="0"/>
              <a:t>, </a:t>
            </a:r>
            <a:r>
              <a:rPr lang="en-US" dirty="0" err="1"/>
              <a:t>gedisciplineerde</a:t>
            </a:r>
            <a:r>
              <a:rPr lang="en-US" dirty="0"/>
              <a:t> </a:t>
            </a:r>
            <a:r>
              <a:rPr lang="en-US" dirty="0" err="1"/>
              <a:t>aanpak</a:t>
            </a:r>
            <a:r>
              <a:rPr lang="en-US" dirty="0"/>
              <a:t> </a:t>
            </a:r>
            <a:r>
              <a:rPr lang="en-US" dirty="0" err="1"/>
              <a:t>voor</a:t>
            </a:r>
            <a:r>
              <a:rPr lang="en-US" dirty="0"/>
              <a:t> het </a:t>
            </a:r>
            <a:r>
              <a:rPr lang="en-US" dirty="0" err="1"/>
              <a:t>nemen</a:t>
            </a:r>
            <a:r>
              <a:rPr lang="en-US" dirty="0"/>
              <a:t> van </a:t>
            </a:r>
            <a:r>
              <a:rPr lang="en-US" dirty="0" err="1"/>
              <a:t>beslissingen</a:t>
            </a:r>
            <a:r>
              <a:rPr lang="en-US" dirty="0"/>
              <a:t> in het </a:t>
            </a:r>
            <a:r>
              <a:rPr lang="en-US" dirty="0" err="1"/>
              <a:t>belang</a:t>
            </a:r>
            <a:r>
              <a:rPr lang="en-US" dirty="0"/>
              <a:t> van de </a:t>
            </a:r>
            <a:r>
              <a:rPr lang="en-US" dirty="0" err="1"/>
              <a:t>organisatie</a:t>
            </a:r>
            <a:r>
              <a:rPr lang="en-US" dirty="0"/>
              <a:t>. </a:t>
            </a:r>
            <a:r>
              <a:rPr lang="en-US" dirty="0" err="1"/>
              <a:t>Een</a:t>
            </a:r>
            <a:r>
              <a:rPr lang="en-US" dirty="0"/>
              <a:t> respondent </a:t>
            </a:r>
            <a:r>
              <a:rPr lang="en-US" dirty="0" err="1"/>
              <a:t>zegt</a:t>
            </a:r>
            <a:r>
              <a:rPr lang="en-US" dirty="0"/>
              <a:t> </a:t>
            </a:r>
            <a:r>
              <a:rPr lang="en-US" dirty="0" err="1"/>
              <a:t>bijvoorbeeld</a:t>
            </a:r>
            <a:r>
              <a:rPr lang="en-US" dirty="0"/>
              <a:t>: </a:t>
            </a:r>
          </a:p>
          <a:p>
            <a:endParaRPr lang="en-US" dirty="0"/>
          </a:p>
          <a:p>
            <a:r>
              <a:rPr lang="en-US" sz="1200" dirty="0">
                <a:solidFill>
                  <a:schemeClr val="accent1"/>
                </a:solidFill>
              </a:rPr>
              <a:t>“</a:t>
            </a:r>
            <a:r>
              <a:rPr lang="nl-NL" sz="1200" dirty="0">
                <a:solidFill>
                  <a:schemeClr val="accent1"/>
                </a:solidFill>
                <a:effectLst/>
                <a:ea typeface="Times New Roman" panose="02020603050405020304" pitchFamily="18" charset="0"/>
              </a:rPr>
              <a:t>Voor lobby kunnen wij nergens geld aanvragen. Dat vinden mensen: daar gaan we geen geld voor geven.” </a:t>
            </a:r>
          </a:p>
          <a:p>
            <a:endParaRPr lang="nl-NL" sz="1200" dirty="0">
              <a:solidFill>
                <a:schemeClr val="accent1"/>
              </a:solidFill>
              <a:effectLst/>
              <a:ea typeface="Times New Roman" panose="02020603050405020304" pitchFamily="18" charset="0"/>
            </a:endParaRPr>
          </a:p>
          <a:p>
            <a:r>
              <a:rPr lang="nl-NL" sz="1200" dirty="0">
                <a:solidFill>
                  <a:schemeClr val="accent1"/>
                </a:solidFill>
                <a:effectLst/>
                <a:ea typeface="Times New Roman" panose="02020603050405020304" pitchFamily="18" charset="0"/>
              </a:rPr>
              <a:t>[Interviewer:] “Dat is iets wat niet direct aan het doel bijdraagt.”</a:t>
            </a:r>
          </a:p>
          <a:p>
            <a:endParaRPr lang="nl-NL" sz="1200" dirty="0">
              <a:solidFill>
                <a:schemeClr val="accent1"/>
              </a:solidFill>
              <a:effectLst/>
              <a:ea typeface="Times New Roman" panose="02020603050405020304" pitchFamily="18" charset="0"/>
            </a:endParaRPr>
          </a:p>
          <a:p>
            <a:r>
              <a:rPr lang="nl-NL" sz="1200" dirty="0">
                <a:solidFill>
                  <a:schemeClr val="accent1"/>
                </a:solidFill>
                <a:effectLst/>
                <a:ea typeface="Times New Roman" panose="02020603050405020304" pitchFamily="18" charset="0"/>
              </a:rPr>
              <a:t>“Eigenlijk wel, maar het is geen project met een kop en een staart waarvan je zegt: dit heeft zo veel… je kan de impact niet echt heel goed meten.</a:t>
            </a:r>
            <a:r>
              <a:rPr lang="en-US" sz="1200" dirty="0">
                <a:solidFill>
                  <a:schemeClr val="accent1"/>
                </a:solidFill>
              </a:rPr>
              <a:t>”</a:t>
            </a:r>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14</a:t>
            </a:fld>
            <a:endParaRPr lang="nl-NL"/>
          </a:p>
        </p:txBody>
      </p:sp>
    </p:spTree>
    <p:extLst>
      <p:ext uri="{BB962C8B-B14F-4D97-AF65-F5344CB8AC3E}">
        <p14:creationId xmlns:p14="http://schemas.microsoft.com/office/powerpoint/2010/main" val="300750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 het </a:t>
            </a:r>
            <a:r>
              <a:rPr lang="en-US" dirty="0" err="1"/>
              <a:t>gebied</a:t>
            </a:r>
            <a:r>
              <a:rPr lang="en-US" dirty="0"/>
              <a:t> van het </a:t>
            </a:r>
            <a:r>
              <a:rPr lang="en-US" dirty="0" err="1"/>
              <a:t>nemen</a:t>
            </a:r>
            <a:r>
              <a:rPr lang="en-US" dirty="0"/>
              <a:t> van de </a:t>
            </a:r>
            <a:r>
              <a:rPr lang="en-US" dirty="0" err="1"/>
              <a:t>juiste</a:t>
            </a:r>
            <a:r>
              <a:rPr lang="en-US" dirty="0"/>
              <a:t> </a:t>
            </a:r>
            <a:r>
              <a:rPr lang="en-US" dirty="0" err="1"/>
              <a:t>beslissingen</a:t>
            </a:r>
            <a:r>
              <a:rPr lang="en-US" dirty="0"/>
              <a:t> </a:t>
            </a:r>
            <a:r>
              <a:rPr lang="en-US" dirty="0" err="1"/>
              <a:t>kan</a:t>
            </a:r>
            <a:r>
              <a:rPr lang="en-US" dirty="0"/>
              <a:t> </a:t>
            </a:r>
            <a:r>
              <a:rPr lang="en-US" dirty="0" err="1"/>
              <a:t>vrij</a:t>
            </a:r>
            <a:r>
              <a:rPr lang="en-US" dirty="0"/>
              <a:t> </a:t>
            </a:r>
            <a:r>
              <a:rPr lang="en-US" dirty="0" err="1"/>
              <a:t>besteedbaar</a:t>
            </a:r>
            <a:r>
              <a:rPr lang="en-US" dirty="0"/>
              <a:t> geld ook </a:t>
            </a:r>
            <a:r>
              <a:rPr lang="en-US" dirty="0" err="1"/>
              <a:t>een</a:t>
            </a:r>
            <a:r>
              <a:rPr lang="en-US" dirty="0"/>
              <a:t> </a:t>
            </a:r>
            <a:r>
              <a:rPr lang="en-US" dirty="0" err="1"/>
              <a:t>nadeel</a:t>
            </a:r>
            <a:r>
              <a:rPr lang="en-US" dirty="0"/>
              <a:t> </a:t>
            </a:r>
            <a:r>
              <a:rPr lang="en-US" dirty="0" err="1"/>
              <a:t>zijn</a:t>
            </a:r>
            <a:r>
              <a:rPr lang="en-US" dirty="0"/>
              <a:t>. </a:t>
            </a:r>
            <a:r>
              <a:rPr lang="en-US" dirty="0" err="1"/>
              <a:t>Vandaar</a:t>
            </a:r>
            <a:r>
              <a:rPr lang="en-US" dirty="0"/>
              <a:t> het </a:t>
            </a:r>
            <a:r>
              <a:rPr lang="en-US" dirty="0" err="1"/>
              <a:t>minnetje</a:t>
            </a:r>
            <a:r>
              <a:rPr lang="en-US" dirty="0"/>
              <a:t> </a:t>
            </a:r>
            <a:r>
              <a:rPr lang="en-US" dirty="0" err="1"/>
              <a:t>bij</a:t>
            </a:r>
            <a:r>
              <a:rPr lang="en-US" dirty="0"/>
              <a:t> de </a:t>
            </a:r>
            <a:r>
              <a:rPr lang="en-US" dirty="0" err="1"/>
              <a:t>pijl</a:t>
            </a:r>
            <a:r>
              <a:rPr lang="en-US" dirty="0"/>
              <a:t> in het model. </a:t>
            </a:r>
            <a:r>
              <a:rPr lang="en-US" dirty="0" err="1"/>
              <a:t>Dit</a:t>
            </a:r>
            <a:r>
              <a:rPr lang="en-US" dirty="0"/>
              <a:t> </a:t>
            </a:r>
            <a:r>
              <a:rPr lang="en-US" dirty="0" err="1"/>
              <a:t>horen</a:t>
            </a:r>
            <a:r>
              <a:rPr lang="en-US" dirty="0"/>
              <a:t> we </a:t>
            </a:r>
            <a:r>
              <a:rPr lang="en-US" dirty="0" err="1"/>
              <a:t>niet</a:t>
            </a:r>
            <a:r>
              <a:rPr lang="en-US" dirty="0"/>
              <a:t> </a:t>
            </a:r>
            <a:r>
              <a:rPr lang="en-US" dirty="0" err="1"/>
              <a:t>vaak</a:t>
            </a:r>
            <a:r>
              <a:rPr lang="en-US" dirty="0"/>
              <a:t>, maar </a:t>
            </a:r>
            <a:r>
              <a:rPr lang="en-US" dirty="0" err="1"/>
              <a:t>deze</a:t>
            </a:r>
            <a:r>
              <a:rPr lang="en-US" dirty="0"/>
              <a:t> respondent </a:t>
            </a:r>
            <a:r>
              <a:rPr lang="en-US" dirty="0" err="1"/>
              <a:t>zegt</a:t>
            </a:r>
            <a:r>
              <a:rPr lang="en-US" dirty="0"/>
              <a:t>: </a:t>
            </a:r>
          </a:p>
          <a:p>
            <a:endParaRPr lang="en-US" dirty="0"/>
          </a:p>
          <a:p>
            <a:r>
              <a:rPr lang="nl-NL" sz="1200" dirty="0">
                <a:solidFill>
                  <a:schemeClr val="accent1"/>
                </a:solidFill>
                <a:effectLst/>
                <a:ea typeface="Times New Roman" panose="02020603050405020304" pitchFamily="18" charset="0"/>
              </a:rPr>
              <a:t>Als ik eerlijk ben denk ik dat als wij een geoormerkte financiering hebben, […] dat wij leren daardoor wel zelf kritisch te zijn om wat bereiken we nou in dit project, al is het alleen maar omdat de financier daarom vraagt [...]. Ik denk onbewust dat het goede doel misschien iets makkelijker met projecten omgaat [in het geval van </a:t>
            </a:r>
            <a:r>
              <a:rPr lang="nl-NL" sz="1200" dirty="0" err="1">
                <a:solidFill>
                  <a:schemeClr val="accent1"/>
                </a:solidFill>
                <a:effectLst/>
                <a:ea typeface="Times New Roman" panose="02020603050405020304" pitchFamily="18" charset="0"/>
              </a:rPr>
              <a:t>ongeoormerkt</a:t>
            </a:r>
            <a:r>
              <a:rPr lang="nl-NL" sz="1200" dirty="0">
                <a:solidFill>
                  <a:schemeClr val="accent1"/>
                </a:solidFill>
                <a:effectLst/>
                <a:ea typeface="Times New Roman" panose="02020603050405020304" pitchFamily="18" charset="0"/>
              </a:rPr>
              <a:t> geld].</a:t>
            </a:r>
          </a:p>
        </p:txBody>
      </p:sp>
      <p:sp>
        <p:nvSpPr>
          <p:cNvPr id="4" name="Slide Number Placeholder 3"/>
          <p:cNvSpPr>
            <a:spLocks noGrp="1"/>
          </p:cNvSpPr>
          <p:nvPr>
            <p:ph type="sldNum" sz="quarter" idx="5"/>
          </p:nvPr>
        </p:nvSpPr>
        <p:spPr/>
        <p:txBody>
          <a:bodyPr/>
          <a:lstStyle/>
          <a:p>
            <a:fld id="{370DBE6A-1E29-8C4E-B011-77BCFA8447CC}" type="slidenum">
              <a:rPr lang="nl-NL" smtClean="0"/>
              <a:t>15</a:t>
            </a:fld>
            <a:endParaRPr lang="nl-NL"/>
          </a:p>
        </p:txBody>
      </p:sp>
    </p:spTree>
    <p:extLst>
      <p:ext uri="{BB962C8B-B14F-4D97-AF65-F5344CB8AC3E}">
        <p14:creationId xmlns:p14="http://schemas.microsoft.com/office/powerpoint/2010/main" val="299595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Een</a:t>
            </a:r>
            <a:r>
              <a:rPr lang="en-US" baseline="0" dirty="0"/>
              <a:t> </a:t>
            </a:r>
            <a:r>
              <a:rPr lang="en-US" baseline="0" dirty="0" err="1"/>
              <a:t>andere</a:t>
            </a:r>
            <a:r>
              <a:rPr lang="en-US" baseline="0" dirty="0"/>
              <a:t> </a:t>
            </a:r>
            <a:r>
              <a:rPr lang="en-US" baseline="0" dirty="0" err="1"/>
              <a:t>belangrijke</a:t>
            </a:r>
            <a:r>
              <a:rPr lang="en-US" baseline="0" dirty="0"/>
              <a:t> </a:t>
            </a:r>
            <a:r>
              <a:rPr lang="en-US" baseline="0" dirty="0" err="1"/>
              <a:t>reden</a:t>
            </a:r>
            <a:r>
              <a:rPr lang="en-US" baseline="0" dirty="0"/>
              <a:t> </a:t>
            </a:r>
            <a:r>
              <a:rPr lang="en-US" baseline="0" dirty="0" err="1"/>
              <a:t>waarom</a:t>
            </a:r>
            <a:r>
              <a:rPr lang="en-US" baseline="0" dirty="0"/>
              <a:t> </a:t>
            </a:r>
            <a:r>
              <a:rPr lang="en-US" baseline="0" dirty="0" err="1"/>
              <a:t>organisaties</a:t>
            </a:r>
            <a:r>
              <a:rPr lang="en-US" baseline="0" dirty="0"/>
              <a:t> </a:t>
            </a:r>
            <a:r>
              <a:rPr lang="en-US" baseline="0" dirty="0" err="1"/>
              <a:t>toegang</a:t>
            </a:r>
            <a:r>
              <a:rPr lang="en-US" baseline="0" dirty="0"/>
              <a:t> </a:t>
            </a:r>
            <a:r>
              <a:rPr lang="en-US" baseline="0" dirty="0" err="1"/>
              <a:t>zouden</a:t>
            </a:r>
            <a:r>
              <a:rPr lang="en-US" baseline="0" dirty="0"/>
              <a:t> </a:t>
            </a:r>
            <a:r>
              <a:rPr lang="en-US" baseline="0" dirty="0" err="1"/>
              <a:t>moeten</a:t>
            </a:r>
            <a:r>
              <a:rPr lang="en-US" baseline="0" dirty="0"/>
              <a:t> </a:t>
            </a:r>
            <a:r>
              <a:rPr lang="en-US" baseline="0" dirty="0" err="1"/>
              <a:t>hebben</a:t>
            </a:r>
            <a:r>
              <a:rPr lang="en-US" baseline="0" dirty="0"/>
              <a:t> tot </a:t>
            </a:r>
            <a:r>
              <a:rPr lang="en-US" baseline="0" dirty="0" err="1"/>
              <a:t>een</a:t>
            </a:r>
            <a:r>
              <a:rPr lang="en-US" baseline="0" dirty="0"/>
              <a:t> </a:t>
            </a:r>
            <a:r>
              <a:rPr lang="en-US" baseline="0" dirty="0" err="1"/>
              <a:t>bepaalde</a:t>
            </a:r>
            <a:r>
              <a:rPr lang="en-US" baseline="0" dirty="0"/>
              <a:t> mate van </a:t>
            </a:r>
            <a:r>
              <a:rPr lang="en-US" baseline="0" dirty="0" err="1"/>
              <a:t>vrij</a:t>
            </a:r>
            <a:r>
              <a:rPr lang="en-US" baseline="0" dirty="0"/>
              <a:t> </a:t>
            </a:r>
            <a:r>
              <a:rPr lang="en-US" baseline="0" dirty="0" err="1"/>
              <a:t>besteedbare</a:t>
            </a:r>
            <a:r>
              <a:rPr lang="en-US" baseline="0" dirty="0"/>
              <a:t> financiering </a:t>
            </a:r>
            <a:r>
              <a:rPr lang="en-US" baseline="0" dirty="0" err="1"/>
              <a:t>heeft</a:t>
            </a:r>
            <a:r>
              <a:rPr lang="en-US" baseline="0" dirty="0"/>
              <a:t> er mee </a:t>
            </a:r>
            <a:r>
              <a:rPr lang="en-US" baseline="0" dirty="0" err="1"/>
              <a:t>te</a:t>
            </a:r>
            <a:r>
              <a:rPr lang="en-US" baseline="0" dirty="0"/>
              <a:t> </a:t>
            </a:r>
            <a:r>
              <a:rPr lang="en-US" baseline="0" dirty="0" err="1"/>
              <a:t>maken</a:t>
            </a:r>
            <a:r>
              <a:rPr lang="en-US" baseline="0" dirty="0"/>
              <a:t> </a:t>
            </a:r>
            <a:r>
              <a:rPr lang="en-US" baseline="0" dirty="0" err="1"/>
              <a:t>dat</a:t>
            </a:r>
            <a:r>
              <a:rPr lang="en-US" baseline="0" dirty="0"/>
              <a:t> </a:t>
            </a:r>
            <a:r>
              <a:rPr lang="en-US" baseline="0" dirty="0" err="1"/>
              <a:t>organisaties</a:t>
            </a:r>
            <a:r>
              <a:rPr lang="en-US" baseline="0" dirty="0"/>
              <a:t> in </a:t>
            </a:r>
            <a:r>
              <a:rPr lang="en-US" baseline="0" dirty="0" err="1"/>
              <a:t>staat</a:t>
            </a:r>
            <a:r>
              <a:rPr lang="en-US" baseline="0" dirty="0"/>
              <a:t> </a:t>
            </a:r>
            <a:r>
              <a:rPr lang="en-US" baseline="0" dirty="0" err="1"/>
              <a:t>moeten</a:t>
            </a:r>
            <a:r>
              <a:rPr lang="en-US" baseline="0" dirty="0"/>
              <a:t> </a:t>
            </a:r>
            <a:r>
              <a:rPr lang="en-US" baseline="0" dirty="0" err="1"/>
              <a:t>zijn</a:t>
            </a:r>
            <a:r>
              <a:rPr lang="en-US" baseline="0" dirty="0"/>
              <a:t> om </a:t>
            </a:r>
            <a:r>
              <a:rPr lang="en-US" baseline="0" dirty="0" err="1"/>
              <a:t>onafhankelijk</a:t>
            </a:r>
            <a:r>
              <a:rPr lang="en-US" baseline="0" dirty="0"/>
              <a:t> van de </a:t>
            </a:r>
            <a:r>
              <a:rPr lang="en-US" baseline="0" dirty="0" err="1"/>
              <a:t>overheid</a:t>
            </a:r>
            <a:r>
              <a:rPr lang="en-US" baseline="0" dirty="0"/>
              <a:t>, </a:t>
            </a:r>
            <a:r>
              <a:rPr lang="en-US" baseline="0" dirty="0" err="1"/>
              <a:t>donateurs</a:t>
            </a:r>
            <a:r>
              <a:rPr lang="en-US" baseline="0" dirty="0"/>
              <a:t>, </a:t>
            </a:r>
            <a:r>
              <a:rPr lang="en-US" baseline="0" dirty="0" err="1"/>
              <a:t>fondsen</a:t>
            </a:r>
            <a:r>
              <a:rPr lang="en-US" baseline="0" dirty="0"/>
              <a:t> </a:t>
            </a:r>
            <a:r>
              <a:rPr lang="en-US" baseline="0" dirty="0" err="1"/>
              <a:t>en</a:t>
            </a:r>
            <a:r>
              <a:rPr lang="en-US" baseline="0" dirty="0"/>
              <a:t> </a:t>
            </a:r>
            <a:r>
              <a:rPr lang="en-US" baseline="0" dirty="0" err="1"/>
              <a:t>bedrijven</a:t>
            </a:r>
            <a:r>
              <a:rPr lang="en-US" baseline="0" dirty="0"/>
              <a:t> </a:t>
            </a:r>
            <a:r>
              <a:rPr lang="en-US" baseline="0" dirty="0" err="1"/>
              <a:t>hun</a:t>
            </a:r>
            <a:r>
              <a:rPr lang="en-US" baseline="0" dirty="0"/>
              <a:t> </a:t>
            </a:r>
            <a:r>
              <a:rPr lang="en-US" baseline="0" dirty="0" err="1"/>
              <a:t>werk</a:t>
            </a:r>
            <a:r>
              <a:rPr lang="en-US" baseline="0" dirty="0"/>
              <a:t> </a:t>
            </a:r>
            <a:r>
              <a:rPr lang="en-US" baseline="0" dirty="0" err="1"/>
              <a:t>te</a:t>
            </a:r>
            <a:r>
              <a:rPr lang="en-US" baseline="0" dirty="0"/>
              <a:t> </a:t>
            </a:r>
            <a:r>
              <a:rPr lang="en-US" baseline="0" dirty="0" err="1"/>
              <a:t>doen</a:t>
            </a:r>
            <a:r>
              <a:rPr lang="en-US" baseline="0" dirty="0"/>
              <a:t>. In de </a:t>
            </a:r>
            <a:r>
              <a:rPr lang="en-US" baseline="0" dirty="0" err="1"/>
              <a:t>literatuur</a:t>
            </a:r>
            <a:r>
              <a:rPr lang="en-US" baseline="0" dirty="0"/>
              <a:t> </a:t>
            </a:r>
            <a:r>
              <a:rPr lang="en-US" baseline="0" dirty="0" err="1"/>
              <a:t>wordt</a:t>
            </a:r>
            <a:r>
              <a:rPr lang="en-US" baseline="0" dirty="0"/>
              <a:t> </a:t>
            </a:r>
            <a:r>
              <a:rPr lang="en-US" baseline="0" dirty="0" err="1"/>
              <a:t>dit</a:t>
            </a:r>
            <a:r>
              <a:rPr lang="en-US" baseline="0" dirty="0"/>
              <a:t> “</a:t>
            </a:r>
            <a:r>
              <a:rPr lang="en-US" baseline="0" dirty="0" err="1"/>
              <a:t>missie</a:t>
            </a:r>
            <a:r>
              <a:rPr lang="en-US" baseline="0" dirty="0"/>
              <a:t> </a:t>
            </a:r>
            <a:r>
              <a:rPr lang="en-US" baseline="0" dirty="0" err="1"/>
              <a:t>orientatie</a:t>
            </a:r>
            <a:r>
              <a:rPr lang="en-US" baseline="0" dirty="0"/>
              <a:t>” </a:t>
            </a:r>
            <a:r>
              <a:rPr lang="en-US" baseline="0" dirty="0" err="1"/>
              <a:t>genoemd</a:t>
            </a:r>
            <a:r>
              <a:rPr lang="en-US" baseline="0" dirty="0"/>
              <a:t>. </a:t>
            </a:r>
            <a:r>
              <a:rPr lang="en-US" baseline="0" dirty="0" err="1"/>
              <a:t>Deze</a:t>
            </a:r>
            <a:r>
              <a:rPr lang="en-US" baseline="0" dirty="0"/>
              <a:t> </a:t>
            </a:r>
            <a:r>
              <a:rPr lang="en-US" baseline="0" dirty="0" err="1"/>
              <a:t>capaciteit</a:t>
            </a:r>
            <a:r>
              <a:rPr lang="en-US" baseline="0" dirty="0"/>
              <a:t> van </a:t>
            </a:r>
            <a:r>
              <a:rPr lang="en-US" baseline="0" dirty="0" err="1"/>
              <a:t>goededoelenorganisaties</a:t>
            </a:r>
            <a:r>
              <a:rPr lang="en-US" baseline="0" dirty="0"/>
              <a:t> </a:t>
            </a:r>
            <a:r>
              <a:rPr lang="en-US" baseline="0" dirty="0" err="1"/>
              <a:t>komt</a:t>
            </a:r>
            <a:r>
              <a:rPr lang="en-US" baseline="0" dirty="0"/>
              <a:t> in </a:t>
            </a:r>
            <a:r>
              <a:rPr lang="en-US" baseline="0" dirty="0" err="1"/>
              <a:t>gevaar</a:t>
            </a:r>
            <a:r>
              <a:rPr lang="en-US" baseline="0" dirty="0"/>
              <a:t> </a:t>
            </a:r>
            <a:r>
              <a:rPr lang="en-US" baseline="0" dirty="0" err="1"/>
              <a:t>wanneer</a:t>
            </a:r>
            <a:r>
              <a:rPr lang="en-US" baseline="0" dirty="0"/>
              <a:t> </a:t>
            </a:r>
            <a:r>
              <a:rPr lang="en-US" baseline="0" dirty="0" err="1"/>
              <a:t>organisaties</a:t>
            </a:r>
            <a:r>
              <a:rPr lang="en-US" baseline="0" dirty="0"/>
              <a:t> </a:t>
            </a:r>
            <a:r>
              <a:rPr lang="en-US" baseline="0" dirty="0" err="1"/>
              <a:t>alleen</a:t>
            </a:r>
            <a:r>
              <a:rPr lang="en-US" baseline="0" dirty="0"/>
              <a:t> </a:t>
            </a:r>
            <a:r>
              <a:rPr lang="en-US" baseline="0" dirty="0" err="1"/>
              <a:t>kunnen</a:t>
            </a:r>
            <a:r>
              <a:rPr lang="en-US" baseline="0" dirty="0"/>
              <a:t> </a:t>
            </a:r>
            <a:r>
              <a:rPr lang="en-US" baseline="0" dirty="0" err="1"/>
              <a:t>overleven</a:t>
            </a:r>
            <a:r>
              <a:rPr lang="en-US" baseline="0" dirty="0"/>
              <a:t> door </a:t>
            </a:r>
            <a:r>
              <a:rPr lang="en-US" baseline="0" dirty="0" err="1"/>
              <a:t>specifieke</a:t>
            </a:r>
            <a:r>
              <a:rPr lang="en-US" baseline="0" dirty="0"/>
              <a:t> </a:t>
            </a:r>
            <a:r>
              <a:rPr lang="en-US" baseline="0" dirty="0" err="1"/>
              <a:t>projecten</a:t>
            </a:r>
            <a:r>
              <a:rPr lang="en-US" baseline="0" dirty="0"/>
              <a:t> </a:t>
            </a:r>
            <a:r>
              <a:rPr lang="en-US" baseline="0" dirty="0" err="1"/>
              <a:t>uit</a:t>
            </a:r>
            <a:r>
              <a:rPr lang="en-US" baseline="0" dirty="0"/>
              <a:t> </a:t>
            </a:r>
            <a:r>
              <a:rPr lang="en-US" baseline="0" dirty="0" err="1"/>
              <a:t>te</a:t>
            </a:r>
            <a:r>
              <a:rPr lang="en-US" baseline="0" dirty="0"/>
              <a:t> </a:t>
            </a:r>
            <a:r>
              <a:rPr lang="en-US" baseline="0" dirty="0" err="1"/>
              <a:t>voeren</a:t>
            </a:r>
            <a:r>
              <a:rPr lang="en-US" baseline="0" dirty="0"/>
              <a:t> die ‘</a:t>
            </a:r>
            <a:r>
              <a:rPr lang="en-US" baseline="0" dirty="0" err="1"/>
              <a:t>makkelijk</a:t>
            </a:r>
            <a:r>
              <a:rPr lang="en-US" baseline="0" dirty="0"/>
              <a:t>’ </a:t>
            </a:r>
            <a:r>
              <a:rPr lang="en-US" baseline="0" dirty="0" err="1"/>
              <a:t>gefinancierd</a:t>
            </a:r>
            <a:r>
              <a:rPr lang="en-US" baseline="0" dirty="0"/>
              <a:t> </a:t>
            </a:r>
            <a:r>
              <a:rPr lang="en-US" baseline="0" dirty="0" err="1"/>
              <a:t>kunnen</a:t>
            </a:r>
            <a:r>
              <a:rPr lang="en-US" baseline="0" dirty="0"/>
              <a:t> </a:t>
            </a:r>
            <a:r>
              <a:rPr lang="en-US" baseline="0" dirty="0" err="1"/>
              <a:t>worden</a:t>
            </a:r>
            <a:r>
              <a:rPr lang="en-US" baseline="0" dirty="0"/>
              <a:t>. Maar die </a:t>
            </a:r>
            <a:r>
              <a:rPr lang="en-US" baseline="0" dirty="0" err="1"/>
              <a:t>niet</a:t>
            </a:r>
            <a:r>
              <a:rPr lang="en-US" baseline="0" dirty="0"/>
              <a:t> in </a:t>
            </a:r>
            <a:r>
              <a:rPr lang="en-US" baseline="0" dirty="0" err="1"/>
              <a:t>lijn</a:t>
            </a:r>
            <a:r>
              <a:rPr lang="en-US" baseline="0" dirty="0"/>
              <a:t> </a:t>
            </a:r>
            <a:r>
              <a:rPr lang="en-US" baseline="0" dirty="0" err="1"/>
              <a:t>zijn</a:t>
            </a:r>
            <a:r>
              <a:rPr lang="en-US" baseline="0" dirty="0"/>
              <a:t> met hoe de </a:t>
            </a:r>
            <a:r>
              <a:rPr lang="en-US" baseline="0" dirty="0" err="1"/>
              <a:t>organisaties</a:t>
            </a:r>
            <a:r>
              <a:rPr lang="en-US" baseline="0" dirty="0"/>
              <a:t> </a:t>
            </a:r>
            <a:r>
              <a:rPr lang="en-US" baseline="0" dirty="0" err="1"/>
              <a:t>haar</a:t>
            </a:r>
            <a:r>
              <a:rPr lang="en-US" baseline="0" dirty="0"/>
              <a:t> eigen </a:t>
            </a:r>
            <a:r>
              <a:rPr lang="en-US" baseline="0" dirty="0" err="1"/>
              <a:t>doelen</a:t>
            </a:r>
            <a:r>
              <a:rPr lang="en-US" baseline="0" dirty="0"/>
              <a:t> </a:t>
            </a:r>
            <a:r>
              <a:rPr lang="en-US" baseline="0" dirty="0" err="1"/>
              <a:t>kan</a:t>
            </a:r>
            <a:r>
              <a:rPr lang="en-US" baseline="0" dirty="0"/>
              <a:t> </a:t>
            </a:r>
            <a:r>
              <a:rPr lang="en-US" baseline="0" dirty="0" err="1"/>
              <a:t>bereiken</a:t>
            </a:r>
            <a:r>
              <a:rPr lang="en-US" baseline="0" dirty="0"/>
              <a:t>. </a:t>
            </a:r>
            <a:r>
              <a:rPr lang="en-US" baseline="0" dirty="0" err="1"/>
              <a:t>Een</a:t>
            </a:r>
            <a:r>
              <a:rPr lang="en-US" baseline="0" dirty="0"/>
              <a:t> </a:t>
            </a:r>
            <a:r>
              <a:rPr lang="en-US" baseline="0" dirty="0" err="1"/>
              <a:t>ander</a:t>
            </a:r>
            <a:r>
              <a:rPr lang="en-US" baseline="0" dirty="0"/>
              <a:t> </a:t>
            </a:r>
            <a:r>
              <a:rPr lang="en-US" baseline="0" dirty="0" err="1"/>
              <a:t>voorbeeld</a:t>
            </a:r>
            <a:r>
              <a:rPr lang="en-US" baseline="0" dirty="0"/>
              <a:t> is </a:t>
            </a:r>
            <a:r>
              <a:rPr lang="en-US" baseline="0" dirty="0" err="1"/>
              <a:t>dat</a:t>
            </a:r>
            <a:r>
              <a:rPr lang="en-US" baseline="0" dirty="0"/>
              <a:t> </a:t>
            </a:r>
            <a:r>
              <a:rPr lang="en-US" baseline="0" dirty="0" err="1"/>
              <a:t>kritische</a:t>
            </a:r>
            <a:r>
              <a:rPr lang="en-US" baseline="0" dirty="0"/>
              <a:t> </a:t>
            </a:r>
            <a:r>
              <a:rPr lang="en-US" baseline="0" dirty="0" err="1"/>
              <a:t>organisaties</a:t>
            </a:r>
            <a:r>
              <a:rPr lang="en-US" baseline="0" dirty="0"/>
              <a:t>, </a:t>
            </a:r>
            <a:r>
              <a:rPr lang="en-US" baseline="0" dirty="0" err="1"/>
              <a:t>bijvoorbeeld</a:t>
            </a:r>
            <a:r>
              <a:rPr lang="en-US" baseline="0" dirty="0"/>
              <a:t> op </a:t>
            </a:r>
            <a:r>
              <a:rPr lang="en-US" baseline="0" dirty="0" err="1"/>
              <a:t>mensenrechten</a:t>
            </a:r>
            <a:r>
              <a:rPr lang="en-US" baseline="0" dirty="0"/>
              <a:t>, de </a:t>
            </a:r>
            <a:r>
              <a:rPr lang="en-US" baseline="0" dirty="0" err="1"/>
              <a:t>oorlog</a:t>
            </a:r>
            <a:r>
              <a:rPr lang="en-US" baseline="0" dirty="0"/>
              <a:t> in </a:t>
            </a:r>
            <a:r>
              <a:rPr lang="en-US" baseline="0" dirty="0" err="1"/>
              <a:t>Palestina</a:t>
            </a:r>
            <a:r>
              <a:rPr lang="en-US" baseline="0" dirty="0"/>
              <a:t>, </a:t>
            </a:r>
            <a:r>
              <a:rPr lang="en-US" baseline="0" dirty="0" err="1"/>
              <a:t>klimaatverandering</a:t>
            </a:r>
            <a:r>
              <a:rPr lang="en-US" baseline="0" dirty="0"/>
              <a:t>, </a:t>
            </a:r>
            <a:r>
              <a:rPr lang="en-US" baseline="0" dirty="0" err="1"/>
              <a:t>ervaren</a:t>
            </a:r>
            <a:r>
              <a:rPr lang="en-US" baseline="0" dirty="0"/>
              <a:t> </a:t>
            </a:r>
            <a:r>
              <a:rPr lang="en-US" baseline="0" dirty="0" err="1"/>
              <a:t>dat</a:t>
            </a:r>
            <a:r>
              <a:rPr lang="en-US" baseline="0" dirty="0"/>
              <a:t> financiers </a:t>
            </a:r>
            <a:r>
              <a:rPr lang="en-US" baseline="0" dirty="0" err="1"/>
              <a:t>eisen</a:t>
            </a:r>
            <a:r>
              <a:rPr lang="en-US" baseline="0" dirty="0"/>
              <a:t> </a:t>
            </a:r>
            <a:r>
              <a:rPr lang="en-US" baseline="0" dirty="0" err="1"/>
              <a:t>hebben</a:t>
            </a:r>
            <a:r>
              <a:rPr lang="en-US" baseline="0" dirty="0"/>
              <a:t> over </a:t>
            </a:r>
            <a:r>
              <a:rPr lang="en-US" baseline="0" dirty="0" err="1"/>
              <a:t>hun</a:t>
            </a:r>
            <a:r>
              <a:rPr lang="en-US" baseline="0" dirty="0"/>
              <a:t> </a:t>
            </a:r>
            <a:r>
              <a:rPr lang="en-US" baseline="0" dirty="0" err="1"/>
              <a:t>inhoudelijke</a:t>
            </a:r>
            <a:r>
              <a:rPr lang="en-US" baseline="0" dirty="0"/>
              <a:t> </a:t>
            </a:r>
            <a:r>
              <a:rPr lang="en-US" baseline="0" dirty="0" err="1"/>
              <a:t>werk</a:t>
            </a:r>
            <a:r>
              <a:rPr lang="en-US" baseline="0" dirty="0"/>
              <a:t>. </a:t>
            </a:r>
            <a:r>
              <a:rPr lang="en-US" baseline="0" dirty="0" err="1"/>
              <a:t>Vrij</a:t>
            </a:r>
            <a:r>
              <a:rPr lang="en-US" baseline="0" dirty="0"/>
              <a:t> </a:t>
            </a:r>
            <a:r>
              <a:rPr lang="en-US" baseline="0" dirty="0" err="1"/>
              <a:t>besteedbare</a:t>
            </a:r>
            <a:r>
              <a:rPr lang="en-US" baseline="0" dirty="0"/>
              <a:t> financiering </a:t>
            </a:r>
            <a:r>
              <a:rPr lang="en-US" baseline="0" dirty="0" err="1"/>
              <a:t>zorgt</a:t>
            </a:r>
            <a:r>
              <a:rPr lang="en-US" baseline="0" dirty="0"/>
              <a:t> er </a:t>
            </a:r>
            <a:r>
              <a:rPr lang="en-US" baseline="0" dirty="0" err="1"/>
              <a:t>voor</a:t>
            </a:r>
            <a:r>
              <a:rPr lang="en-US" baseline="0" dirty="0"/>
              <a:t> </a:t>
            </a:r>
            <a:r>
              <a:rPr lang="en-US" baseline="0" dirty="0" err="1"/>
              <a:t>dat</a:t>
            </a:r>
            <a:r>
              <a:rPr lang="en-US" baseline="0" dirty="0"/>
              <a:t> </a:t>
            </a:r>
            <a:r>
              <a:rPr lang="en-US" baseline="0" dirty="0" err="1"/>
              <a:t>organisaties</a:t>
            </a:r>
            <a:r>
              <a:rPr lang="en-US" baseline="0" dirty="0"/>
              <a:t> </a:t>
            </a:r>
            <a:r>
              <a:rPr lang="en-US" baseline="0" dirty="0" err="1"/>
              <a:t>onafhankelijk</a:t>
            </a:r>
            <a:r>
              <a:rPr lang="en-US" baseline="0" dirty="0"/>
              <a:t> </a:t>
            </a:r>
            <a:r>
              <a:rPr lang="en-US" baseline="0" dirty="0" err="1"/>
              <a:t>en</a:t>
            </a:r>
            <a:r>
              <a:rPr lang="en-US" baseline="0" dirty="0"/>
              <a:t> </a:t>
            </a:r>
            <a:r>
              <a:rPr lang="en-US" baseline="0" dirty="0" err="1"/>
              <a:t>kritisch</a:t>
            </a:r>
            <a:r>
              <a:rPr lang="en-US" baseline="0" dirty="0"/>
              <a:t> </a:t>
            </a:r>
            <a:r>
              <a:rPr lang="en-US" baseline="0" dirty="0" err="1"/>
              <a:t>hun</a:t>
            </a:r>
            <a:r>
              <a:rPr lang="en-US" baseline="0" dirty="0"/>
              <a:t> </a:t>
            </a:r>
            <a:r>
              <a:rPr lang="en-US" baseline="0" dirty="0" err="1"/>
              <a:t>missie</a:t>
            </a:r>
            <a:r>
              <a:rPr lang="en-US" baseline="0" dirty="0"/>
              <a:t> </a:t>
            </a:r>
            <a:r>
              <a:rPr lang="en-US" baseline="0" dirty="0" err="1"/>
              <a:t>kunnen</a:t>
            </a:r>
            <a:r>
              <a:rPr lang="en-US" baseline="0" dirty="0"/>
              <a:t> </a:t>
            </a:r>
            <a:r>
              <a:rPr lang="en-US" baseline="0" dirty="0" err="1"/>
              <a:t>uitvoeren</a:t>
            </a:r>
            <a:r>
              <a:rPr lang="en-US" baseline="0" dirty="0"/>
              <a:t>, </a:t>
            </a:r>
            <a:r>
              <a:rPr lang="en-US" baseline="0" dirty="0" err="1"/>
              <a:t>een</a:t>
            </a:r>
            <a:r>
              <a:rPr lang="en-US" baseline="0" dirty="0"/>
              <a:t> </a:t>
            </a:r>
            <a:r>
              <a:rPr lang="en-US" baseline="0" dirty="0" err="1"/>
              <a:t>belangrijke</a:t>
            </a:r>
            <a:r>
              <a:rPr lang="en-US" baseline="0" dirty="0"/>
              <a:t> </a:t>
            </a:r>
            <a:r>
              <a:rPr lang="en-US" baseline="0" dirty="0" err="1"/>
              <a:t>rol</a:t>
            </a:r>
            <a:r>
              <a:rPr lang="en-US" baseline="0" dirty="0"/>
              <a:t> </a:t>
            </a:r>
            <a:r>
              <a:rPr lang="en-US" baseline="0" dirty="0" err="1"/>
              <a:t>voor</a:t>
            </a:r>
            <a:r>
              <a:rPr lang="en-US" baseline="0" dirty="0"/>
              <a:t> </a:t>
            </a:r>
            <a:r>
              <a:rPr lang="en-US" baseline="0" dirty="0" err="1"/>
              <a:t>filantropie</a:t>
            </a:r>
            <a:r>
              <a:rPr lang="en-US" baseline="0" dirty="0"/>
              <a:t> in </a:t>
            </a:r>
            <a:r>
              <a:rPr lang="en-US" baseline="0" dirty="0" err="1"/>
              <a:t>onze</a:t>
            </a:r>
            <a:r>
              <a:rPr lang="en-US" baseline="0" dirty="0"/>
              <a:t> </a:t>
            </a:r>
            <a:r>
              <a:rPr lang="en-US" baseline="0" dirty="0" err="1"/>
              <a:t>samenleving</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Een</a:t>
            </a:r>
            <a:r>
              <a:rPr lang="en-US" dirty="0"/>
              <a:t> </a:t>
            </a:r>
            <a:r>
              <a:rPr lang="en-US" dirty="0" err="1"/>
              <a:t>veelgehoord</a:t>
            </a:r>
            <a:r>
              <a:rPr lang="en-US" dirty="0"/>
              <a:t> </a:t>
            </a:r>
            <a:r>
              <a:rPr lang="en-US" dirty="0" err="1"/>
              <a:t>probleem</a:t>
            </a:r>
            <a:r>
              <a:rPr lang="en-US" dirty="0"/>
              <a:t> is mission drift: </a:t>
            </a:r>
            <a:r>
              <a:rPr lang="en-US" dirty="0" err="1"/>
              <a:t>organisaties</a:t>
            </a:r>
            <a:r>
              <a:rPr lang="en-US" dirty="0"/>
              <a:t> </a:t>
            </a:r>
            <a:r>
              <a:rPr lang="en-US" dirty="0" err="1"/>
              <a:t>wijken</a:t>
            </a:r>
            <a:r>
              <a:rPr lang="en-US" dirty="0"/>
              <a:t> </a:t>
            </a:r>
            <a:r>
              <a:rPr lang="en-US" dirty="0" err="1"/>
              <a:t>af</a:t>
            </a:r>
            <a:r>
              <a:rPr lang="en-US" dirty="0"/>
              <a:t> van </a:t>
            </a:r>
            <a:r>
              <a:rPr lang="en-US" dirty="0" err="1"/>
              <a:t>hun</a:t>
            </a:r>
            <a:r>
              <a:rPr lang="en-US" dirty="0"/>
              <a:t> </a:t>
            </a:r>
            <a:r>
              <a:rPr lang="en-US" dirty="0" err="1"/>
              <a:t>oorspronkelijke</a:t>
            </a:r>
            <a:r>
              <a:rPr lang="en-US" dirty="0"/>
              <a:t> </a:t>
            </a:r>
            <a:r>
              <a:rPr lang="en-US" dirty="0" err="1"/>
              <a:t>missie</a:t>
            </a:r>
            <a:r>
              <a:rPr lang="en-US" dirty="0"/>
              <a:t> </a:t>
            </a:r>
            <a:r>
              <a:rPr lang="en-US" dirty="0" err="1"/>
              <a:t>omdat</a:t>
            </a:r>
            <a:r>
              <a:rPr lang="en-US" dirty="0"/>
              <a:t> ze de </a:t>
            </a:r>
            <a:r>
              <a:rPr lang="en-US" dirty="0" err="1"/>
              <a:t>wensen</a:t>
            </a:r>
            <a:r>
              <a:rPr lang="en-US" dirty="0"/>
              <a:t> </a:t>
            </a:r>
            <a:r>
              <a:rPr lang="en-US" dirty="0" err="1"/>
              <a:t>en</a:t>
            </a:r>
            <a:r>
              <a:rPr lang="en-US" dirty="0"/>
              <a:t> </a:t>
            </a:r>
            <a:r>
              <a:rPr lang="en-US" dirty="0" err="1"/>
              <a:t>doelen</a:t>
            </a:r>
            <a:r>
              <a:rPr lang="en-US" dirty="0"/>
              <a:t> van donors </a:t>
            </a:r>
            <a:r>
              <a:rPr lang="en-US" dirty="0" err="1"/>
              <a:t>moeten</a:t>
            </a:r>
            <a:r>
              <a:rPr lang="en-US" dirty="0"/>
              <a:t> </a:t>
            </a:r>
            <a:r>
              <a:rPr lang="en-US" dirty="0" err="1"/>
              <a:t>volgen</a:t>
            </a:r>
            <a:r>
              <a:rPr lang="en-US" dirty="0"/>
              <a:t>. </a:t>
            </a:r>
            <a:r>
              <a:rPr lang="en-US" dirty="0" err="1"/>
              <a:t>Deze</a:t>
            </a:r>
            <a:r>
              <a:rPr lang="en-US" dirty="0"/>
              <a:t> respondent </a:t>
            </a:r>
            <a:r>
              <a:rPr lang="en-US" dirty="0" err="1"/>
              <a:t>denkt</a:t>
            </a:r>
            <a:r>
              <a:rPr lang="en-US" dirty="0"/>
              <a:t> </a:t>
            </a:r>
            <a:r>
              <a:rPr lang="en-US" dirty="0" err="1"/>
              <a:t>dat</a:t>
            </a:r>
            <a:r>
              <a:rPr lang="en-US" dirty="0"/>
              <a:t> je met </a:t>
            </a:r>
            <a:r>
              <a:rPr lang="en-US" dirty="0" err="1"/>
              <a:t>vrij</a:t>
            </a:r>
            <a:r>
              <a:rPr lang="en-US" dirty="0"/>
              <a:t> </a:t>
            </a:r>
            <a:r>
              <a:rPr lang="en-US" dirty="0" err="1"/>
              <a:t>besteedbare</a:t>
            </a:r>
            <a:r>
              <a:rPr lang="en-US" dirty="0"/>
              <a:t> financiering “</a:t>
            </a:r>
            <a:r>
              <a:rPr lang="en-US" dirty="0" err="1"/>
              <a:t>maximaal</a:t>
            </a:r>
            <a:r>
              <a:rPr lang="en-US" dirty="0"/>
              <a:t> </a:t>
            </a:r>
            <a:r>
              <a:rPr lang="en-US" dirty="0" err="1"/>
              <a:t>resultaat</a:t>
            </a:r>
            <a:r>
              <a:rPr lang="en-US" dirty="0"/>
              <a:t>” </a:t>
            </a:r>
            <a:r>
              <a:rPr lang="en-US" dirty="0" err="1"/>
              <a:t>krijgt</a:t>
            </a:r>
            <a:r>
              <a:rPr lang="en-US" dirty="0"/>
              <a:t>. </a:t>
            </a:r>
            <a:r>
              <a:rPr lang="nl-NL" sz="1200" dirty="0">
                <a:solidFill>
                  <a:schemeClr val="accent4"/>
                </a:solidFill>
              </a:rPr>
              <a:t>“Omdat je écht doet wat nodig is en dat je niet </a:t>
            </a:r>
            <a:r>
              <a:rPr lang="nl-NL" sz="1200" i="1" dirty="0">
                <a:solidFill>
                  <a:schemeClr val="accent4"/>
                </a:solidFill>
              </a:rPr>
              <a:t>donor </a:t>
            </a:r>
            <a:r>
              <a:rPr lang="nl-NL" sz="1200" i="1" dirty="0" err="1">
                <a:solidFill>
                  <a:schemeClr val="accent4"/>
                </a:solidFill>
              </a:rPr>
              <a:t>driven</a:t>
            </a:r>
            <a:r>
              <a:rPr lang="nl-NL" sz="1200" dirty="0">
                <a:solidFill>
                  <a:schemeClr val="accent4"/>
                </a:solidFill>
              </a:rPr>
              <a:t> bent. Dat je toch luistert naar de financier, dat die vaak een agenda heeft en dat die […] bepaalt waar het geld naar toe gaat. Dus dat je niet doet wat nodig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16</a:t>
            </a:fld>
            <a:endParaRPr lang="nl-NL"/>
          </a:p>
        </p:txBody>
      </p:sp>
    </p:spTree>
    <p:extLst>
      <p:ext uri="{BB962C8B-B14F-4D97-AF65-F5344CB8AC3E}">
        <p14:creationId xmlns:p14="http://schemas.microsoft.com/office/powerpoint/2010/main" val="152884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Innovatie</a:t>
            </a:r>
            <a:r>
              <a:rPr lang="en-US" dirty="0"/>
              <a:t> is </a:t>
            </a:r>
            <a:r>
              <a:rPr lang="en-US" dirty="0" err="1"/>
              <a:t>een</a:t>
            </a:r>
            <a:r>
              <a:rPr lang="en-US" dirty="0"/>
              <a:t> capacity die </a:t>
            </a:r>
            <a:r>
              <a:rPr lang="en-US" dirty="0" err="1"/>
              <a:t>eerder</a:t>
            </a:r>
            <a:r>
              <a:rPr lang="en-US" dirty="0"/>
              <a:t> </a:t>
            </a:r>
            <a:r>
              <a:rPr lang="en-US" dirty="0" err="1"/>
              <a:t>niet</a:t>
            </a:r>
            <a:r>
              <a:rPr lang="en-US" dirty="0"/>
              <a:t> in de </a:t>
            </a:r>
            <a:r>
              <a:rPr lang="en-US" dirty="0" err="1"/>
              <a:t>literatuur</a:t>
            </a:r>
            <a:r>
              <a:rPr lang="en-US" dirty="0"/>
              <a:t> </a:t>
            </a:r>
            <a:r>
              <a:rPr lang="en-US" dirty="0" err="1"/>
              <a:t>werd</a:t>
            </a:r>
            <a:r>
              <a:rPr lang="en-US" dirty="0"/>
              <a:t> </a:t>
            </a:r>
            <a:r>
              <a:rPr lang="en-US" dirty="0" err="1"/>
              <a:t>genoemd</a:t>
            </a:r>
            <a:r>
              <a:rPr lang="en-US" dirty="0"/>
              <a:t> maar die </a:t>
            </a:r>
            <a:r>
              <a:rPr lang="en-US" dirty="0" err="1"/>
              <a:t>wij</a:t>
            </a:r>
            <a:r>
              <a:rPr lang="en-US" dirty="0"/>
              <a:t> </a:t>
            </a:r>
            <a:r>
              <a:rPr lang="en-US" dirty="0" err="1"/>
              <a:t>wel</a:t>
            </a:r>
            <a:r>
              <a:rPr lang="en-US" dirty="0"/>
              <a:t> </a:t>
            </a:r>
            <a:r>
              <a:rPr lang="en-US" dirty="0" err="1"/>
              <a:t>aan</a:t>
            </a:r>
            <a:r>
              <a:rPr lang="en-US" dirty="0"/>
              <a:t> </a:t>
            </a:r>
            <a:r>
              <a:rPr lang="en-US" dirty="0" err="1"/>
              <a:t>dit</a:t>
            </a:r>
            <a:r>
              <a:rPr lang="en-US" dirty="0"/>
              <a:t> model </a:t>
            </a:r>
            <a:r>
              <a:rPr lang="en-US" dirty="0" err="1"/>
              <a:t>hebben</a:t>
            </a:r>
            <a:r>
              <a:rPr lang="en-US" dirty="0"/>
              <a:t> </a:t>
            </a:r>
            <a:r>
              <a:rPr lang="en-US" dirty="0" err="1"/>
              <a:t>toegevoegd</a:t>
            </a:r>
            <a:r>
              <a:rPr lang="en-US" dirty="0"/>
              <a:t>. </a:t>
            </a:r>
            <a:r>
              <a:rPr lang="en-US" dirty="0" err="1"/>
              <a:t>Een</a:t>
            </a:r>
            <a:r>
              <a:rPr lang="en-US" dirty="0"/>
              <a:t> </a:t>
            </a:r>
            <a:r>
              <a:rPr lang="en-US" dirty="0" err="1"/>
              <a:t>goed</a:t>
            </a:r>
            <a:r>
              <a:rPr lang="en-US" dirty="0"/>
              <a:t> </a:t>
            </a:r>
            <a:r>
              <a:rPr lang="en-US" dirty="0" err="1"/>
              <a:t>voorbeeld</a:t>
            </a:r>
            <a:r>
              <a:rPr lang="en-US" dirty="0"/>
              <a:t> </a:t>
            </a:r>
            <a:r>
              <a:rPr lang="en-US" dirty="0" err="1"/>
              <a:t>wordt</a:t>
            </a:r>
            <a:r>
              <a:rPr lang="en-US" dirty="0"/>
              <a:t> </a:t>
            </a:r>
            <a:r>
              <a:rPr lang="en-US" dirty="0" err="1"/>
              <a:t>gegeven</a:t>
            </a:r>
            <a:r>
              <a:rPr lang="en-US" dirty="0"/>
              <a:t> in </a:t>
            </a:r>
            <a:r>
              <a:rPr lang="en-US" dirty="0" err="1"/>
              <a:t>deze</a:t>
            </a:r>
            <a:r>
              <a:rPr lang="en-US" dirty="0"/>
              <a:t> quote: </a:t>
            </a:r>
          </a:p>
          <a:p>
            <a:endParaRPr lang="en-US" dirty="0"/>
          </a:p>
          <a:p>
            <a:r>
              <a:rPr lang="nl-NL" sz="1200" dirty="0">
                <a:solidFill>
                  <a:srgbClr val="C00000"/>
                </a:solidFill>
              </a:rPr>
              <a:t>“Er zijn bepaalde innovaties waar wij enorm in geloven, en waar we voor de </a:t>
            </a:r>
            <a:r>
              <a:rPr lang="nl-NL" sz="1200" dirty="0" err="1">
                <a:solidFill>
                  <a:srgbClr val="C00000"/>
                </a:solidFill>
              </a:rPr>
              <a:t>proof</a:t>
            </a:r>
            <a:r>
              <a:rPr lang="nl-NL" sz="1200" dirty="0">
                <a:solidFill>
                  <a:srgbClr val="C00000"/>
                </a:solidFill>
              </a:rPr>
              <a:t> of concept ook nog wel geld voor krijgen […]. Maar voor de implementatiefase en uiteindelijk voor de lobby is het lastig om structurele financiering te krijgen. Dan zul je eerst met goede resultaten moeten komen. Die eerste aanzet kunnen we deels financieren met [financiering van de GDL]. Oftewel het voortbestaan van bepaalde initiatieven hebben we op die manier kunnen bestendigen”</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17</a:t>
            </a:fld>
            <a:endParaRPr lang="nl-NL"/>
          </a:p>
        </p:txBody>
      </p:sp>
    </p:spTree>
    <p:extLst>
      <p:ext uri="{BB962C8B-B14F-4D97-AF65-F5344CB8AC3E}">
        <p14:creationId xmlns:p14="http://schemas.microsoft.com/office/powerpoint/2010/main" val="175133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met al </a:t>
            </a:r>
            <a:r>
              <a:rPr lang="en-US" dirty="0" err="1"/>
              <a:t>denken</a:t>
            </a:r>
            <a:r>
              <a:rPr lang="en-US" dirty="0"/>
              <a:t> we </a:t>
            </a:r>
            <a:r>
              <a:rPr lang="en-US" dirty="0" err="1"/>
              <a:t>dat</a:t>
            </a:r>
            <a:r>
              <a:rPr lang="en-US" dirty="0"/>
              <a:t> </a:t>
            </a:r>
            <a:r>
              <a:rPr lang="en-US" dirty="0" err="1"/>
              <a:t>vrij</a:t>
            </a:r>
            <a:r>
              <a:rPr lang="en-US" dirty="0"/>
              <a:t> </a:t>
            </a:r>
            <a:r>
              <a:rPr lang="en-US" dirty="0" err="1"/>
              <a:t>besteedbare</a:t>
            </a:r>
            <a:r>
              <a:rPr lang="en-US" dirty="0"/>
              <a:t> financiering </a:t>
            </a:r>
            <a:r>
              <a:rPr lang="en-US" dirty="0" err="1"/>
              <a:t>duidelijke</a:t>
            </a:r>
            <a:r>
              <a:rPr lang="en-US" dirty="0"/>
              <a:t> </a:t>
            </a:r>
            <a:r>
              <a:rPr lang="en-US" dirty="0" err="1"/>
              <a:t>voordelen</a:t>
            </a:r>
            <a:r>
              <a:rPr lang="en-US" dirty="0"/>
              <a:t> </a:t>
            </a:r>
            <a:r>
              <a:rPr lang="en-US" dirty="0" err="1"/>
              <a:t>kan</a:t>
            </a:r>
            <a:r>
              <a:rPr lang="en-US" dirty="0"/>
              <a:t> </a:t>
            </a:r>
            <a:r>
              <a:rPr lang="en-US" dirty="0" err="1"/>
              <a:t>hebben</a:t>
            </a:r>
            <a:r>
              <a:rPr lang="en-US" dirty="0"/>
              <a:t> </a:t>
            </a:r>
            <a:r>
              <a:rPr lang="en-US" dirty="0" err="1"/>
              <a:t>voor</a:t>
            </a:r>
            <a:r>
              <a:rPr lang="en-US" dirty="0"/>
              <a:t> de </a:t>
            </a:r>
            <a:r>
              <a:rPr lang="en-US" dirty="0" err="1"/>
              <a:t>capaciteit</a:t>
            </a:r>
            <a:r>
              <a:rPr lang="en-US" dirty="0"/>
              <a:t> </a:t>
            </a:r>
            <a:r>
              <a:rPr lang="en-US" dirty="0" err="1"/>
              <a:t>en</a:t>
            </a:r>
            <a:r>
              <a:rPr lang="en-US" dirty="0"/>
              <a:t> </a:t>
            </a:r>
            <a:r>
              <a:rPr lang="en-US" dirty="0" err="1"/>
              <a:t>uiteindelijk</a:t>
            </a:r>
            <a:r>
              <a:rPr lang="en-US" dirty="0"/>
              <a:t> de </a:t>
            </a:r>
            <a:r>
              <a:rPr lang="en-US" dirty="0" err="1"/>
              <a:t>effectiviteit</a:t>
            </a:r>
            <a:r>
              <a:rPr lang="en-US" dirty="0"/>
              <a:t> van </a:t>
            </a:r>
            <a:r>
              <a:rPr lang="en-US" dirty="0" err="1"/>
              <a:t>goede</a:t>
            </a:r>
            <a:r>
              <a:rPr lang="en-US" dirty="0"/>
              <a:t> </a:t>
            </a:r>
            <a:r>
              <a:rPr lang="en-US" dirty="0" err="1"/>
              <a:t>doelen</a:t>
            </a:r>
            <a:r>
              <a:rPr lang="en-US" dirty="0"/>
              <a:t>. </a:t>
            </a:r>
            <a:r>
              <a:rPr lang="en-US" dirty="0" err="1"/>
              <a:t>Daarmee</a:t>
            </a:r>
            <a:r>
              <a:rPr lang="en-US" dirty="0"/>
              <a:t> is </a:t>
            </a:r>
            <a:r>
              <a:rPr lang="en-US" dirty="0" err="1"/>
              <a:t>niet</a:t>
            </a:r>
            <a:r>
              <a:rPr lang="en-US" dirty="0"/>
              <a:t> </a:t>
            </a:r>
            <a:r>
              <a:rPr lang="en-US" dirty="0" err="1"/>
              <a:t>gezegd</a:t>
            </a:r>
            <a:r>
              <a:rPr lang="en-US" dirty="0"/>
              <a:t> </a:t>
            </a:r>
            <a:r>
              <a:rPr lang="en-US" dirty="0" err="1"/>
              <a:t>dat</a:t>
            </a:r>
            <a:r>
              <a:rPr lang="en-US" dirty="0"/>
              <a:t> alle financiering </a:t>
            </a:r>
            <a:r>
              <a:rPr lang="en-US" dirty="0" err="1"/>
              <a:t>helemaal</a:t>
            </a:r>
            <a:r>
              <a:rPr lang="en-US" dirty="0"/>
              <a:t> </a:t>
            </a:r>
            <a:r>
              <a:rPr lang="en-US" dirty="0" err="1"/>
              <a:t>vrij</a:t>
            </a:r>
            <a:r>
              <a:rPr lang="en-US" dirty="0"/>
              <a:t> </a:t>
            </a:r>
            <a:r>
              <a:rPr lang="en-US" dirty="0" err="1"/>
              <a:t>zou</a:t>
            </a:r>
            <a:r>
              <a:rPr lang="en-US" dirty="0"/>
              <a:t> </a:t>
            </a:r>
            <a:r>
              <a:rPr lang="en-US" dirty="0" err="1"/>
              <a:t>moeten</a:t>
            </a:r>
            <a:r>
              <a:rPr lang="en-US" dirty="0"/>
              <a:t> </a:t>
            </a:r>
            <a:r>
              <a:rPr lang="en-US" dirty="0" err="1"/>
              <a:t>zijn</a:t>
            </a:r>
            <a:r>
              <a:rPr lang="en-US" dirty="0"/>
              <a:t>: </a:t>
            </a:r>
            <a:r>
              <a:rPr lang="en-US" dirty="0" err="1"/>
              <a:t>een</a:t>
            </a:r>
            <a:r>
              <a:rPr lang="en-US" dirty="0"/>
              <a:t> </a:t>
            </a:r>
            <a:r>
              <a:rPr lang="en-US" dirty="0" err="1"/>
              <a:t>gezonde</a:t>
            </a:r>
            <a:r>
              <a:rPr lang="en-US" dirty="0"/>
              <a:t> mix van </a:t>
            </a:r>
            <a:r>
              <a:rPr lang="en-US" dirty="0" err="1"/>
              <a:t>verschillende</a:t>
            </a:r>
            <a:r>
              <a:rPr lang="en-US" dirty="0"/>
              <a:t> </a:t>
            </a:r>
            <a:r>
              <a:rPr lang="en-US" dirty="0" err="1"/>
              <a:t>inkomstenbronnen</a:t>
            </a:r>
            <a:r>
              <a:rPr lang="en-US" dirty="0"/>
              <a:t>, maar ook </a:t>
            </a:r>
            <a:r>
              <a:rPr lang="en-US" dirty="0" err="1"/>
              <a:t>een</a:t>
            </a:r>
            <a:r>
              <a:rPr lang="en-US" dirty="0"/>
              <a:t> </a:t>
            </a:r>
            <a:r>
              <a:rPr lang="en-US" dirty="0" err="1"/>
              <a:t>gezonde</a:t>
            </a:r>
            <a:r>
              <a:rPr lang="en-US" dirty="0"/>
              <a:t> mix van </a:t>
            </a:r>
            <a:r>
              <a:rPr lang="en-US" dirty="0" err="1"/>
              <a:t>verschillende</a:t>
            </a:r>
            <a:r>
              <a:rPr lang="en-US" dirty="0"/>
              <a:t> </a:t>
            </a:r>
            <a:r>
              <a:rPr lang="en-US" dirty="0" err="1"/>
              <a:t>soorten</a:t>
            </a:r>
            <a:r>
              <a:rPr lang="en-US" dirty="0"/>
              <a:t> financiering, </a:t>
            </a:r>
            <a:r>
              <a:rPr lang="en-US" dirty="0" err="1"/>
              <a:t>geoormerkt</a:t>
            </a:r>
            <a:r>
              <a:rPr lang="en-US" dirty="0"/>
              <a:t> </a:t>
            </a:r>
            <a:r>
              <a:rPr lang="en-US" dirty="0" err="1"/>
              <a:t>en</a:t>
            </a:r>
            <a:r>
              <a:rPr lang="en-US" dirty="0"/>
              <a:t> </a:t>
            </a:r>
            <a:r>
              <a:rPr lang="en-US" dirty="0" err="1"/>
              <a:t>ongeoormerkt</a:t>
            </a:r>
            <a:r>
              <a:rPr lang="en-US" dirty="0"/>
              <a:t>, </a:t>
            </a:r>
            <a:r>
              <a:rPr lang="en-US" dirty="0" err="1"/>
              <a:t>kan</a:t>
            </a:r>
            <a:r>
              <a:rPr lang="en-US" dirty="0"/>
              <a:t> </a:t>
            </a:r>
            <a:r>
              <a:rPr lang="en-US" dirty="0" err="1"/>
              <a:t>organisaties</a:t>
            </a:r>
            <a:r>
              <a:rPr lang="en-US" dirty="0"/>
              <a:t> </a:t>
            </a:r>
            <a:r>
              <a:rPr lang="en-US" dirty="0" err="1"/>
              <a:t>verder</a:t>
            </a:r>
            <a:r>
              <a:rPr lang="en-US" dirty="0"/>
              <a:t> </a:t>
            </a:r>
            <a:r>
              <a:rPr lang="en-US" dirty="0" err="1"/>
              <a:t>helpen</a:t>
            </a:r>
            <a:r>
              <a:rPr lang="en-US" dirty="0"/>
              <a:t>.</a:t>
            </a:r>
          </a:p>
          <a:p>
            <a:endParaRPr lang="en-US" dirty="0"/>
          </a:p>
          <a:p>
            <a:r>
              <a:rPr lang="en-US" dirty="0" err="1"/>
              <a:t>Waarschijnlijk</a:t>
            </a:r>
            <a:r>
              <a:rPr lang="en-US" dirty="0"/>
              <a:t> </a:t>
            </a:r>
            <a:r>
              <a:rPr lang="en-US" dirty="0" err="1"/>
              <a:t>zijn</a:t>
            </a:r>
            <a:r>
              <a:rPr lang="en-US" dirty="0"/>
              <a:t> </a:t>
            </a:r>
            <a:r>
              <a:rPr lang="en-US" dirty="0" err="1"/>
              <a:t>deze</a:t>
            </a:r>
            <a:r>
              <a:rPr lang="en-US" dirty="0"/>
              <a:t> </a:t>
            </a:r>
            <a:r>
              <a:rPr lang="en-US" dirty="0" err="1"/>
              <a:t>effecten</a:t>
            </a:r>
            <a:r>
              <a:rPr lang="en-US" dirty="0"/>
              <a:t> </a:t>
            </a:r>
            <a:r>
              <a:rPr lang="en-US" dirty="0" err="1"/>
              <a:t>verschillend</a:t>
            </a:r>
            <a:r>
              <a:rPr lang="en-US" dirty="0"/>
              <a:t> </a:t>
            </a:r>
            <a:r>
              <a:rPr lang="en-US" dirty="0" err="1"/>
              <a:t>voor</a:t>
            </a:r>
            <a:r>
              <a:rPr lang="en-US" dirty="0"/>
              <a:t> </a:t>
            </a:r>
            <a:r>
              <a:rPr lang="en-US" dirty="0" err="1"/>
              <a:t>verschillende</a:t>
            </a:r>
            <a:r>
              <a:rPr lang="en-US" dirty="0"/>
              <a:t> </a:t>
            </a:r>
            <a:r>
              <a:rPr lang="en-US" dirty="0" err="1"/>
              <a:t>organisaties</a:t>
            </a:r>
            <a:r>
              <a:rPr lang="en-US" dirty="0"/>
              <a:t> met </a:t>
            </a:r>
            <a:r>
              <a:rPr lang="en-US" dirty="0" err="1"/>
              <a:t>verschillende</a:t>
            </a:r>
            <a:r>
              <a:rPr lang="en-US" dirty="0"/>
              <a:t> </a:t>
            </a:r>
            <a:r>
              <a:rPr lang="en-US" dirty="0" err="1"/>
              <a:t>rollen</a:t>
            </a:r>
            <a:r>
              <a:rPr lang="en-US" dirty="0"/>
              <a:t> (</a:t>
            </a:r>
            <a:r>
              <a:rPr lang="en-US" dirty="0" err="1"/>
              <a:t>zoals</a:t>
            </a:r>
            <a:r>
              <a:rPr lang="en-US" dirty="0"/>
              <a:t> </a:t>
            </a:r>
            <a:r>
              <a:rPr lang="en-US" dirty="0" err="1"/>
              <a:t>bijvoorbeeld</a:t>
            </a:r>
            <a:r>
              <a:rPr lang="en-US" dirty="0"/>
              <a:t> </a:t>
            </a:r>
            <a:r>
              <a:rPr lang="en-US" dirty="0" err="1"/>
              <a:t>dienstverlening</a:t>
            </a:r>
            <a:r>
              <a:rPr lang="en-US" dirty="0"/>
              <a:t> of </a:t>
            </a:r>
            <a:r>
              <a:rPr lang="en-US" dirty="0" err="1"/>
              <a:t>belangenbehartiging</a:t>
            </a:r>
            <a:r>
              <a:rPr lang="en-US" dirty="0"/>
              <a:t>) </a:t>
            </a:r>
            <a:r>
              <a:rPr lang="en-US" dirty="0" err="1"/>
              <a:t>en</a:t>
            </a:r>
            <a:r>
              <a:rPr lang="en-US" dirty="0"/>
              <a:t> in </a:t>
            </a:r>
            <a:r>
              <a:rPr lang="en-US" dirty="0" err="1"/>
              <a:t>verschillende</a:t>
            </a:r>
            <a:r>
              <a:rPr lang="en-US" dirty="0"/>
              <a:t> </a:t>
            </a:r>
            <a:r>
              <a:rPr lang="en-US" dirty="0" err="1"/>
              <a:t>sectoren</a:t>
            </a:r>
            <a:r>
              <a:rPr lang="en-US" dirty="0"/>
              <a:t>. Ook is het de </a:t>
            </a:r>
            <a:r>
              <a:rPr lang="en-US" dirty="0" err="1"/>
              <a:t>vraag</a:t>
            </a:r>
            <a:r>
              <a:rPr lang="en-US" dirty="0"/>
              <a:t> hoe </a:t>
            </a:r>
            <a:r>
              <a:rPr lang="en-US" dirty="0" err="1"/>
              <a:t>dit</a:t>
            </a:r>
            <a:r>
              <a:rPr lang="en-US" dirty="0"/>
              <a:t> </a:t>
            </a:r>
            <a:r>
              <a:rPr lang="en-US" dirty="0" err="1"/>
              <a:t>werkt</a:t>
            </a:r>
            <a:r>
              <a:rPr lang="en-US" dirty="0"/>
              <a:t> </a:t>
            </a:r>
            <a:r>
              <a:rPr lang="en-US" dirty="0" err="1"/>
              <a:t>bij</a:t>
            </a:r>
            <a:r>
              <a:rPr lang="en-US" dirty="0"/>
              <a:t> </a:t>
            </a:r>
            <a:r>
              <a:rPr lang="en-US" dirty="0" err="1"/>
              <a:t>verschillende</a:t>
            </a:r>
            <a:r>
              <a:rPr lang="en-US" dirty="0"/>
              <a:t> financiers. </a:t>
            </a:r>
            <a:r>
              <a:rPr lang="en-US" dirty="0" err="1"/>
              <a:t>Wij</a:t>
            </a:r>
            <a:r>
              <a:rPr lang="en-US" dirty="0"/>
              <a:t> </a:t>
            </a:r>
            <a:r>
              <a:rPr lang="en-US" dirty="0" err="1"/>
              <a:t>hebben</a:t>
            </a:r>
            <a:r>
              <a:rPr lang="en-US" dirty="0"/>
              <a:t> </a:t>
            </a:r>
            <a:r>
              <a:rPr lang="en-US" dirty="0" err="1"/>
              <a:t>dit</a:t>
            </a:r>
            <a:r>
              <a:rPr lang="en-US" dirty="0"/>
              <a:t> model </a:t>
            </a:r>
            <a:r>
              <a:rPr lang="en-US" dirty="0" err="1"/>
              <a:t>deels</a:t>
            </a:r>
            <a:r>
              <a:rPr lang="en-US" dirty="0"/>
              <a:t> </a:t>
            </a:r>
            <a:r>
              <a:rPr lang="en-US" dirty="0" err="1"/>
              <a:t>gebaseerd</a:t>
            </a:r>
            <a:r>
              <a:rPr lang="en-US" dirty="0"/>
              <a:t> op </a:t>
            </a:r>
            <a:r>
              <a:rPr lang="en-US" dirty="0" err="1"/>
              <a:t>onderzoek</a:t>
            </a:r>
            <a:r>
              <a:rPr lang="en-US" dirty="0"/>
              <a:t> </a:t>
            </a:r>
            <a:r>
              <a:rPr lang="en-US" dirty="0" err="1"/>
              <a:t>bij</a:t>
            </a:r>
            <a:r>
              <a:rPr lang="en-US" dirty="0"/>
              <a:t> de Postcode </a:t>
            </a:r>
            <a:r>
              <a:rPr lang="en-US" dirty="0" err="1"/>
              <a:t>Loterij</a:t>
            </a:r>
            <a:r>
              <a:rPr lang="en-US" dirty="0"/>
              <a:t> </a:t>
            </a:r>
            <a:r>
              <a:rPr lang="en-US" dirty="0" err="1"/>
              <a:t>en</a:t>
            </a:r>
            <a:r>
              <a:rPr lang="en-US" dirty="0"/>
              <a:t> de </a:t>
            </a:r>
            <a:r>
              <a:rPr lang="en-US" dirty="0" err="1"/>
              <a:t>VriendenLoterij</a:t>
            </a:r>
            <a:r>
              <a:rPr lang="en-US" dirty="0"/>
              <a:t>, maar </a:t>
            </a:r>
            <a:r>
              <a:rPr lang="en-US" dirty="0" err="1"/>
              <a:t>dat</a:t>
            </a:r>
            <a:r>
              <a:rPr lang="en-US" dirty="0"/>
              <a:t> </a:t>
            </a:r>
            <a:r>
              <a:rPr lang="en-US" dirty="0" err="1"/>
              <a:t>zijn</a:t>
            </a:r>
            <a:r>
              <a:rPr lang="en-US" dirty="0"/>
              <a:t> </a:t>
            </a:r>
            <a:r>
              <a:rPr lang="en-US" dirty="0" err="1"/>
              <a:t>vrij</a:t>
            </a:r>
            <a:r>
              <a:rPr lang="en-US" dirty="0"/>
              <a:t> </a:t>
            </a:r>
            <a:r>
              <a:rPr lang="en-US" dirty="0" err="1"/>
              <a:t>unieke</a:t>
            </a:r>
            <a:r>
              <a:rPr lang="en-US" dirty="0"/>
              <a:t> funders. De </a:t>
            </a:r>
            <a:r>
              <a:rPr lang="en-US" dirty="0" err="1"/>
              <a:t>komende</a:t>
            </a:r>
            <a:r>
              <a:rPr lang="en-US" dirty="0"/>
              <a:t> </a:t>
            </a:r>
            <a:r>
              <a:rPr lang="en-US" dirty="0" err="1"/>
              <a:t>jaren</a:t>
            </a:r>
            <a:r>
              <a:rPr lang="en-US" dirty="0"/>
              <a:t> </a:t>
            </a:r>
            <a:r>
              <a:rPr lang="en-US" dirty="0" err="1"/>
              <a:t>willen</a:t>
            </a:r>
            <a:r>
              <a:rPr lang="en-US" dirty="0"/>
              <a:t> we </a:t>
            </a:r>
            <a:r>
              <a:rPr lang="en-US" dirty="0" err="1"/>
              <a:t>kijken</a:t>
            </a:r>
            <a:r>
              <a:rPr lang="en-US" dirty="0"/>
              <a:t> hoe de </a:t>
            </a:r>
            <a:r>
              <a:rPr lang="en-US" dirty="0" err="1"/>
              <a:t>mechanismen</a:t>
            </a:r>
            <a:r>
              <a:rPr lang="en-US" dirty="0"/>
              <a:t> </a:t>
            </a:r>
            <a:r>
              <a:rPr lang="en-US" dirty="0" err="1"/>
              <a:t>uit</a:t>
            </a:r>
            <a:r>
              <a:rPr lang="en-US" dirty="0"/>
              <a:t> </a:t>
            </a:r>
            <a:r>
              <a:rPr lang="en-US" dirty="0" err="1"/>
              <a:t>dit</a:t>
            </a:r>
            <a:r>
              <a:rPr lang="en-US" dirty="0"/>
              <a:t> model </a:t>
            </a:r>
            <a:r>
              <a:rPr lang="en-US" dirty="0" err="1"/>
              <a:t>uitwerken</a:t>
            </a:r>
            <a:r>
              <a:rPr lang="en-US" dirty="0"/>
              <a:t> </a:t>
            </a:r>
            <a:r>
              <a:rPr lang="en-US" dirty="0" err="1"/>
              <a:t>bij</a:t>
            </a:r>
            <a:r>
              <a:rPr lang="en-US" dirty="0"/>
              <a:t> </a:t>
            </a:r>
            <a:r>
              <a:rPr lang="en-US" dirty="0" err="1"/>
              <a:t>andere</a:t>
            </a:r>
            <a:r>
              <a:rPr lang="en-US" dirty="0"/>
              <a:t> financiers. </a:t>
            </a:r>
          </a:p>
          <a:p>
            <a:endParaRPr lang="en-US" dirty="0"/>
          </a:p>
          <a:p>
            <a:r>
              <a:rPr lang="en-US" dirty="0" err="1"/>
              <a:t>Dit</a:t>
            </a:r>
            <a:r>
              <a:rPr lang="en-US" dirty="0"/>
              <a:t> model </a:t>
            </a:r>
            <a:r>
              <a:rPr lang="en-US" dirty="0" err="1"/>
              <a:t>kan</a:t>
            </a:r>
            <a:r>
              <a:rPr lang="en-US" dirty="0"/>
              <a:t> </a:t>
            </a:r>
            <a:r>
              <a:rPr lang="en-US" dirty="0" err="1"/>
              <a:t>helpen</a:t>
            </a:r>
            <a:r>
              <a:rPr lang="en-US" dirty="0"/>
              <a:t> om </a:t>
            </a:r>
            <a:r>
              <a:rPr lang="en-US" dirty="0" err="1"/>
              <a:t>na</a:t>
            </a:r>
            <a:r>
              <a:rPr lang="en-US" dirty="0"/>
              <a:t> </a:t>
            </a:r>
            <a:r>
              <a:rPr lang="en-US" dirty="0" err="1"/>
              <a:t>te</a:t>
            </a:r>
            <a:r>
              <a:rPr lang="en-US" dirty="0"/>
              <a:t> </a:t>
            </a:r>
            <a:r>
              <a:rPr lang="en-US" dirty="0" err="1"/>
              <a:t>denken</a:t>
            </a:r>
            <a:r>
              <a:rPr lang="en-US" dirty="0"/>
              <a:t> over de </a:t>
            </a:r>
            <a:r>
              <a:rPr lang="en-US" dirty="0" err="1"/>
              <a:t>bijdrage</a:t>
            </a:r>
            <a:r>
              <a:rPr lang="en-US" dirty="0"/>
              <a:t> die </a:t>
            </a:r>
            <a:r>
              <a:rPr lang="en-US" dirty="0" err="1"/>
              <a:t>vrij</a:t>
            </a:r>
            <a:r>
              <a:rPr lang="en-US" dirty="0"/>
              <a:t> </a:t>
            </a:r>
            <a:r>
              <a:rPr lang="en-US" dirty="0" err="1"/>
              <a:t>besteedbare</a:t>
            </a:r>
            <a:r>
              <a:rPr lang="en-US" dirty="0"/>
              <a:t> financiering </a:t>
            </a:r>
            <a:r>
              <a:rPr lang="en-US" dirty="0" err="1"/>
              <a:t>kan</a:t>
            </a:r>
            <a:r>
              <a:rPr lang="en-US" dirty="0"/>
              <a:t> </a:t>
            </a:r>
            <a:r>
              <a:rPr lang="en-US" dirty="0" err="1"/>
              <a:t>leveren</a:t>
            </a:r>
            <a:r>
              <a:rPr lang="en-US" dirty="0"/>
              <a:t> </a:t>
            </a:r>
            <a:r>
              <a:rPr lang="en-US" dirty="0" err="1"/>
              <a:t>aan</a:t>
            </a:r>
            <a:r>
              <a:rPr lang="en-US" dirty="0"/>
              <a:t> </a:t>
            </a:r>
            <a:r>
              <a:rPr lang="en-US" dirty="0" err="1"/>
              <a:t>verschillende</a:t>
            </a:r>
            <a:r>
              <a:rPr lang="en-US" dirty="0"/>
              <a:t> </a:t>
            </a:r>
            <a:r>
              <a:rPr lang="en-US" dirty="0" err="1"/>
              <a:t>aspecten</a:t>
            </a:r>
            <a:r>
              <a:rPr lang="en-US" dirty="0"/>
              <a:t> van </a:t>
            </a:r>
            <a:r>
              <a:rPr lang="en-US" dirty="0" err="1"/>
              <a:t>organisatiekracht</a:t>
            </a:r>
            <a:r>
              <a:rPr lang="en-US" dirty="0"/>
              <a:t>. </a:t>
            </a:r>
            <a:r>
              <a:rPr lang="en-US" dirty="0" err="1"/>
              <a:t>Filantropische</a:t>
            </a:r>
            <a:r>
              <a:rPr lang="en-US" dirty="0"/>
              <a:t> </a:t>
            </a:r>
            <a:r>
              <a:rPr lang="en-US" dirty="0" err="1"/>
              <a:t>fondsen</a:t>
            </a:r>
            <a:r>
              <a:rPr lang="en-US" dirty="0"/>
              <a:t> </a:t>
            </a:r>
            <a:r>
              <a:rPr lang="en-US" dirty="0" err="1"/>
              <a:t>zouden</a:t>
            </a:r>
            <a:r>
              <a:rPr lang="en-US" dirty="0"/>
              <a:t> </a:t>
            </a:r>
            <a:r>
              <a:rPr lang="en-US" dirty="0" err="1"/>
              <a:t>hierover</a:t>
            </a:r>
            <a:r>
              <a:rPr lang="en-US" dirty="0"/>
              <a:t> </a:t>
            </a:r>
            <a:r>
              <a:rPr lang="en-US" dirty="0" err="1"/>
              <a:t>kunnen</a:t>
            </a:r>
            <a:r>
              <a:rPr lang="en-US" dirty="0"/>
              <a:t> </a:t>
            </a:r>
            <a:r>
              <a:rPr lang="en-US" dirty="0" err="1"/>
              <a:t>nadenken</a:t>
            </a:r>
            <a:r>
              <a:rPr lang="en-US" dirty="0"/>
              <a:t>, maar ook </a:t>
            </a:r>
            <a:r>
              <a:rPr lang="en-US" dirty="0" err="1"/>
              <a:t>overheden</a:t>
            </a:r>
            <a:r>
              <a:rPr lang="en-US" dirty="0"/>
              <a:t>. In de </a:t>
            </a:r>
            <a:r>
              <a:rPr lang="en-US" dirty="0" err="1"/>
              <a:t>sociale</a:t>
            </a:r>
            <a:r>
              <a:rPr lang="en-US" dirty="0"/>
              <a:t> </a:t>
            </a:r>
            <a:r>
              <a:rPr lang="en-US" dirty="0" err="1"/>
              <a:t>en</a:t>
            </a:r>
            <a:r>
              <a:rPr lang="en-US" dirty="0"/>
              <a:t> </a:t>
            </a:r>
            <a:r>
              <a:rPr lang="en-US" dirty="0" err="1"/>
              <a:t>culturele</a:t>
            </a:r>
            <a:r>
              <a:rPr lang="en-US" dirty="0"/>
              <a:t> sector </a:t>
            </a:r>
            <a:r>
              <a:rPr lang="en-US" dirty="0" err="1"/>
              <a:t>worden</a:t>
            </a:r>
            <a:r>
              <a:rPr lang="en-US" dirty="0"/>
              <a:t> </a:t>
            </a:r>
            <a:r>
              <a:rPr lang="en-US" dirty="0" err="1"/>
              <a:t>nog</a:t>
            </a:r>
            <a:r>
              <a:rPr lang="en-US" dirty="0"/>
              <a:t> </a:t>
            </a:r>
            <a:r>
              <a:rPr lang="en-US" dirty="0" err="1"/>
              <a:t>wel</a:t>
            </a:r>
            <a:r>
              <a:rPr lang="en-US" dirty="0"/>
              <a:t> wat </a:t>
            </a:r>
            <a:r>
              <a:rPr lang="en-US" dirty="0" err="1"/>
              <a:t>instellingssubsidies</a:t>
            </a:r>
            <a:r>
              <a:rPr lang="en-US" dirty="0"/>
              <a:t> </a:t>
            </a:r>
            <a:r>
              <a:rPr lang="en-US" dirty="0" err="1"/>
              <a:t>gegeven</a:t>
            </a:r>
            <a:r>
              <a:rPr lang="en-US" dirty="0"/>
              <a:t>, maar </a:t>
            </a:r>
            <a:r>
              <a:rPr lang="en-US" dirty="0" err="1"/>
              <a:t>bijvoorbeeld</a:t>
            </a:r>
            <a:r>
              <a:rPr lang="en-US" dirty="0"/>
              <a:t> BZ </a:t>
            </a:r>
            <a:r>
              <a:rPr lang="en-US" dirty="0" err="1"/>
              <a:t>doet</a:t>
            </a:r>
            <a:r>
              <a:rPr lang="en-US" dirty="0"/>
              <a:t> </a:t>
            </a:r>
            <a:r>
              <a:rPr lang="en-US" dirty="0" err="1"/>
              <a:t>dat</a:t>
            </a:r>
            <a:r>
              <a:rPr lang="en-US" dirty="0"/>
              <a:t> </a:t>
            </a:r>
            <a:r>
              <a:rPr lang="en-US" dirty="0" err="1"/>
              <a:t>volgens</a:t>
            </a:r>
            <a:r>
              <a:rPr lang="en-US" dirty="0"/>
              <a:t> </a:t>
            </a:r>
            <a:r>
              <a:rPr lang="en-US" dirty="0" err="1"/>
              <a:t>mij</a:t>
            </a:r>
            <a:r>
              <a:rPr lang="en-US" dirty="0"/>
              <a:t> </a:t>
            </a:r>
            <a:r>
              <a:rPr lang="en-US" dirty="0" err="1"/>
              <a:t>nauwelijks</a:t>
            </a:r>
            <a:r>
              <a:rPr lang="en-US" dirty="0"/>
              <a:t> </a:t>
            </a:r>
            <a:r>
              <a:rPr lang="en-US" dirty="0" err="1"/>
              <a:t>meer</a:t>
            </a:r>
            <a:r>
              <a:rPr lang="en-US" dirty="0"/>
              <a:t>. Het </a:t>
            </a:r>
            <a:r>
              <a:rPr lang="en-US" dirty="0" err="1"/>
              <a:t>zijn</a:t>
            </a:r>
            <a:r>
              <a:rPr lang="en-US" dirty="0"/>
              <a:t> </a:t>
            </a:r>
            <a:r>
              <a:rPr lang="en-US" dirty="0" err="1"/>
              <a:t>voornamelijk</a:t>
            </a:r>
            <a:r>
              <a:rPr lang="en-US" dirty="0"/>
              <a:t> </a:t>
            </a:r>
            <a:r>
              <a:rPr lang="en-US" dirty="0" err="1"/>
              <a:t>projectbijdragen</a:t>
            </a:r>
            <a:r>
              <a:rPr lang="en-US" dirty="0"/>
              <a:t> of tenders. Wat </a:t>
            </a:r>
            <a:r>
              <a:rPr lang="en-US" dirty="0" err="1"/>
              <a:t>doet</a:t>
            </a:r>
            <a:r>
              <a:rPr lang="en-US" dirty="0"/>
              <a:t> </a:t>
            </a:r>
            <a:r>
              <a:rPr lang="en-US" dirty="0" err="1"/>
              <a:t>dat</a:t>
            </a:r>
            <a:r>
              <a:rPr lang="en-US" dirty="0"/>
              <a:t> met de </a:t>
            </a:r>
            <a:r>
              <a:rPr lang="en-US" dirty="0" err="1"/>
              <a:t>slagkracht</a:t>
            </a:r>
            <a:r>
              <a:rPr lang="en-US" dirty="0"/>
              <a:t> van </a:t>
            </a:r>
            <a:r>
              <a:rPr lang="en-US" dirty="0" err="1"/>
              <a:t>internationale</a:t>
            </a:r>
            <a:r>
              <a:rPr lang="en-US" dirty="0"/>
              <a:t> NGOs?</a:t>
            </a:r>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18</a:t>
            </a:fld>
            <a:endParaRPr lang="nl-NL"/>
          </a:p>
        </p:txBody>
      </p:sp>
    </p:spTree>
    <p:extLst>
      <p:ext uri="{BB962C8B-B14F-4D97-AF65-F5344CB8AC3E}">
        <p14:creationId xmlns:p14="http://schemas.microsoft.com/office/powerpoint/2010/main" val="197518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Financiers in de </a:t>
            </a:r>
            <a:r>
              <a:rPr lang="en-US" dirty="0" err="1"/>
              <a:t>filantropische</a:t>
            </a:r>
            <a:r>
              <a:rPr lang="en-US" dirty="0"/>
              <a:t> sector </a:t>
            </a:r>
            <a:r>
              <a:rPr lang="en-US" dirty="0" err="1"/>
              <a:t>zijn</a:t>
            </a:r>
            <a:r>
              <a:rPr lang="en-US" dirty="0"/>
              <a:t> </a:t>
            </a:r>
            <a:r>
              <a:rPr lang="en-US" dirty="0" err="1"/>
              <a:t>onder</a:t>
            </a:r>
            <a:r>
              <a:rPr lang="en-US" dirty="0"/>
              <a:t> </a:t>
            </a:r>
            <a:r>
              <a:rPr lang="en-US" dirty="0" err="1"/>
              <a:t>andere</a:t>
            </a:r>
            <a:r>
              <a:rPr lang="en-US" dirty="0"/>
              <a:t> (</a:t>
            </a:r>
            <a:r>
              <a:rPr lang="en-US" dirty="0" err="1"/>
              <a:t>vermogens</a:t>
            </a:r>
            <a:r>
              <a:rPr lang="en-US" dirty="0"/>
              <a:t>)</a:t>
            </a:r>
            <a:r>
              <a:rPr lang="en-US" dirty="0" err="1"/>
              <a:t>fondsen</a:t>
            </a:r>
            <a:r>
              <a:rPr lang="en-US" dirty="0"/>
              <a:t>, </a:t>
            </a:r>
            <a:r>
              <a:rPr lang="en-US" dirty="0" err="1"/>
              <a:t>loterijen</a:t>
            </a:r>
            <a:r>
              <a:rPr lang="en-US" dirty="0"/>
              <a:t> (maar </a:t>
            </a:r>
            <a:r>
              <a:rPr lang="en-US" dirty="0" err="1"/>
              <a:t>ook</a:t>
            </a:r>
            <a:r>
              <a:rPr lang="en-US" dirty="0"/>
              <a:t> ‘</a:t>
            </a:r>
            <a:r>
              <a:rPr lang="en-US" dirty="0" err="1"/>
              <a:t>gewone</a:t>
            </a:r>
            <a:r>
              <a:rPr lang="en-US" dirty="0"/>
              <a:t>’ </a:t>
            </a:r>
            <a:r>
              <a:rPr lang="en-US" dirty="0" err="1"/>
              <a:t>donateurs</a:t>
            </a:r>
            <a:r>
              <a:rPr lang="en-US" dirty="0"/>
              <a:t>)</a:t>
            </a:r>
          </a:p>
          <a:p>
            <a:endParaRPr lang="en-US" dirty="0"/>
          </a:p>
          <a:p>
            <a:r>
              <a:rPr lang="en-US" dirty="0"/>
              <a:t>Met </a:t>
            </a:r>
            <a:r>
              <a:rPr lang="en-US" dirty="0" err="1"/>
              <a:t>financieringsportfolio</a:t>
            </a:r>
            <a:r>
              <a:rPr lang="en-US" dirty="0"/>
              <a:t> </a:t>
            </a:r>
            <a:r>
              <a:rPr lang="en-US" dirty="0" err="1"/>
              <a:t>bedoel</a:t>
            </a:r>
            <a:r>
              <a:rPr lang="en-US" dirty="0"/>
              <a:t> </a:t>
            </a:r>
            <a:r>
              <a:rPr lang="en-US" dirty="0" err="1"/>
              <a:t>ik</a:t>
            </a:r>
            <a:r>
              <a:rPr lang="en-US" dirty="0"/>
              <a:t> door </a:t>
            </a:r>
            <a:r>
              <a:rPr lang="en-US" dirty="0" err="1"/>
              <a:t>welke</a:t>
            </a:r>
            <a:r>
              <a:rPr lang="en-US" dirty="0"/>
              <a:t> </a:t>
            </a:r>
            <a:r>
              <a:rPr lang="en-US" dirty="0" err="1"/>
              <a:t>verschillende</a:t>
            </a:r>
            <a:r>
              <a:rPr lang="en-US" dirty="0"/>
              <a:t> </a:t>
            </a:r>
            <a:r>
              <a:rPr lang="en-US" dirty="0" err="1"/>
              <a:t>inkomstbronnen</a:t>
            </a:r>
            <a:r>
              <a:rPr lang="en-US" dirty="0"/>
              <a:t> </a:t>
            </a:r>
            <a:r>
              <a:rPr lang="en-US" dirty="0" err="1"/>
              <a:t>uw</a:t>
            </a:r>
            <a:r>
              <a:rPr lang="en-US" dirty="0"/>
              <a:t> </a:t>
            </a:r>
            <a:r>
              <a:rPr lang="en-US" dirty="0" err="1"/>
              <a:t>organisatie</a:t>
            </a:r>
            <a:r>
              <a:rPr lang="en-US" dirty="0"/>
              <a:t> </a:t>
            </a:r>
            <a:r>
              <a:rPr lang="en-US" dirty="0" err="1"/>
              <a:t>wordt</a:t>
            </a:r>
            <a:r>
              <a:rPr lang="en-US" dirty="0"/>
              <a:t> </a:t>
            </a:r>
            <a:r>
              <a:rPr lang="en-US" dirty="0" err="1"/>
              <a:t>gefinancierd</a:t>
            </a:r>
            <a:r>
              <a:rPr lang="en-US" dirty="0"/>
              <a:t>, </a:t>
            </a:r>
            <a:r>
              <a:rPr lang="en-US" dirty="0" err="1"/>
              <a:t>bijvoorbeeld</a:t>
            </a:r>
            <a:r>
              <a:rPr lang="en-US" dirty="0"/>
              <a:t> door de </a:t>
            </a:r>
            <a:r>
              <a:rPr lang="en-US" dirty="0" err="1"/>
              <a:t>overheid</a:t>
            </a:r>
            <a:r>
              <a:rPr lang="en-US" dirty="0"/>
              <a:t>, </a:t>
            </a:r>
            <a:r>
              <a:rPr lang="en-US" dirty="0" err="1"/>
              <a:t>uit</a:t>
            </a:r>
            <a:r>
              <a:rPr lang="en-US" dirty="0"/>
              <a:t> </a:t>
            </a:r>
            <a:r>
              <a:rPr lang="en-US" dirty="0" err="1"/>
              <a:t>inkomsten</a:t>
            </a:r>
            <a:r>
              <a:rPr lang="en-US" dirty="0"/>
              <a:t> </a:t>
            </a:r>
            <a:r>
              <a:rPr lang="en-US" dirty="0" err="1"/>
              <a:t>voor</a:t>
            </a:r>
            <a:r>
              <a:rPr lang="en-US" dirty="0"/>
              <a:t> </a:t>
            </a:r>
            <a:r>
              <a:rPr lang="en-US" dirty="0" err="1"/>
              <a:t>diensten</a:t>
            </a:r>
            <a:r>
              <a:rPr lang="en-US" dirty="0"/>
              <a:t>, door </a:t>
            </a:r>
            <a:r>
              <a:rPr lang="en-US" dirty="0" err="1"/>
              <a:t>verschillende</a:t>
            </a:r>
            <a:r>
              <a:rPr lang="en-US" dirty="0"/>
              <a:t> </a:t>
            </a:r>
            <a:r>
              <a:rPr lang="en-US" dirty="0" err="1"/>
              <a:t>filantropische</a:t>
            </a:r>
            <a:r>
              <a:rPr lang="en-US" dirty="0"/>
              <a:t> </a:t>
            </a:r>
            <a:r>
              <a:rPr lang="en-US" dirty="0" err="1"/>
              <a:t>bronnen</a:t>
            </a:r>
            <a:r>
              <a:rPr lang="en-US" dirty="0"/>
              <a:t>, </a:t>
            </a:r>
            <a:r>
              <a:rPr lang="en-US" dirty="0" err="1"/>
              <a:t>zoals</a:t>
            </a:r>
            <a:r>
              <a:rPr lang="en-US" dirty="0"/>
              <a:t> </a:t>
            </a:r>
            <a:r>
              <a:rPr lang="en-US" dirty="0" err="1"/>
              <a:t>huishoudens</a:t>
            </a:r>
            <a:r>
              <a:rPr lang="en-US" dirty="0"/>
              <a:t>, </a:t>
            </a:r>
            <a:r>
              <a:rPr lang="en-US" dirty="0" err="1"/>
              <a:t>vermogens</a:t>
            </a:r>
            <a:r>
              <a:rPr lang="en-US" dirty="0"/>
              <a:t> of (</a:t>
            </a:r>
            <a:r>
              <a:rPr lang="en-US" dirty="0" err="1"/>
              <a:t>bedrijfs</a:t>
            </a:r>
            <a:r>
              <a:rPr lang="en-US" dirty="0"/>
              <a:t>)</a:t>
            </a:r>
            <a:r>
              <a:rPr lang="en-US" dirty="0" err="1"/>
              <a:t>fondsen</a:t>
            </a:r>
            <a:r>
              <a:rPr lang="en-US" dirty="0"/>
              <a:t>, </a:t>
            </a:r>
            <a:r>
              <a:rPr lang="en-US" dirty="0" err="1"/>
              <a:t>andere</a:t>
            </a:r>
            <a:r>
              <a:rPr lang="en-US" dirty="0"/>
              <a:t> </a:t>
            </a:r>
            <a:r>
              <a:rPr lang="en-US" dirty="0" err="1"/>
              <a:t>goededoelen</a:t>
            </a:r>
            <a:r>
              <a:rPr lang="en-US" dirty="0"/>
              <a:t>, </a:t>
            </a:r>
            <a:r>
              <a:rPr lang="en-US" dirty="0" err="1"/>
              <a:t>loterijen</a:t>
            </a:r>
            <a:r>
              <a:rPr lang="en-US" dirty="0"/>
              <a:t>. </a:t>
            </a:r>
            <a:r>
              <a:rPr lang="en-US" dirty="0" err="1"/>
              <a:t>Hierbij</a:t>
            </a:r>
            <a:r>
              <a:rPr lang="en-US" dirty="0"/>
              <a:t> </a:t>
            </a:r>
            <a:r>
              <a:rPr lang="en-US" dirty="0" err="1"/>
              <a:t>vraag</a:t>
            </a:r>
            <a:r>
              <a:rPr lang="en-US" dirty="0"/>
              <a:t> </a:t>
            </a:r>
            <a:r>
              <a:rPr lang="en-US" dirty="0" err="1"/>
              <a:t>ik</a:t>
            </a:r>
            <a:r>
              <a:rPr lang="en-US" dirty="0"/>
              <a:t> u </a:t>
            </a:r>
            <a:r>
              <a:rPr lang="en-US" dirty="0" err="1"/>
              <a:t>ook</a:t>
            </a:r>
            <a:r>
              <a:rPr lang="en-US" dirty="0"/>
              <a:t> </a:t>
            </a:r>
            <a:r>
              <a:rPr lang="en-US" dirty="0" err="1"/>
              <a:t>te</a:t>
            </a:r>
            <a:r>
              <a:rPr lang="en-US" dirty="0"/>
              <a:t> </a:t>
            </a:r>
            <a:r>
              <a:rPr lang="en-US" dirty="0" err="1"/>
              <a:t>denken</a:t>
            </a:r>
            <a:r>
              <a:rPr lang="en-US" dirty="0"/>
              <a:t> </a:t>
            </a:r>
            <a:r>
              <a:rPr lang="en-US" dirty="0" err="1"/>
              <a:t>aan</a:t>
            </a:r>
            <a:r>
              <a:rPr lang="en-US" dirty="0"/>
              <a:t> hoe </a:t>
            </a:r>
            <a:r>
              <a:rPr lang="en-US" dirty="0" err="1"/>
              <a:t>flexibel</a:t>
            </a:r>
            <a:r>
              <a:rPr lang="en-US" dirty="0"/>
              <a:t> die financiering is. Is </a:t>
            </a:r>
            <a:r>
              <a:rPr lang="en-US" dirty="0" err="1"/>
              <a:t>een</a:t>
            </a:r>
            <a:r>
              <a:rPr lang="en-US" dirty="0"/>
              <a:t> </a:t>
            </a:r>
            <a:r>
              <a:rPr lang="en-US" dirty="0" err="1"/>
              <a:t>groot</a:t>
            </a:r>
            <a:r>
              <a:rPr lang="en-US" dirty="0"/>
              <a:t> </a:t>
            </a:r>
            <a:r>
              <a:rPr lang="en-US" dirty="0" err="1"/>
              <a:t>deel</a:t>
            </a:r>
            <a:r>
              <a:rPr lang="en-US" dirty="0"/>
              <a:t> van de financiering </a:t>
            </a:r>
            <a:r>
              <a:rPr lang="en-US" dirty="0" err="1"/>
              <a:t>flexibel</a:t>
            </a:r>
            <a:r>
              <a:rPr lang="en-US" dirty="0"/>
              <a:t> in </a:t>
            </a:r>
            <a:r>
              <a:rPr lang="en-US" dirty="0" err="1"/>
              <a:t>wanneer</a:t>
            </a:r>
            <a:r>
              <a:rPr lang="en-US" dirty="0"/>
              <a:t> het </a:t>
            </a:r>
            <a:r>
              <a:rPr lang="en-US" dirty="0" err="1"/>
              <a:t>wordt</a:t>
            </a:r>
            <a:r>
              <a:rPr lang="en-US" dirty="0"/>
              <a:t> </a:t>
            </a:r>
            <a:r>
              <a:rPr lang="en-US" dirty="0" err="1"/>
              <a:t>besteed</a:t>
            </a:r>
            <a:r>
              <a:rPr lang="en-US" dirty="0"/>
              <a:t>, </a:t>
            </a:r>
            <a:r>
              <a:rPr lang="en-US" dirty="0" err="1"/>
              <a:t>waaraan</a:t>
            </a:r>
            <a:r>
              <a:rPr lang="en-US" dirty="0"/>
              <a:t> het </a:t>
            </a:r>
            <a:r>
              <a:rPr lang="en-US" dirty="0" err="1"/>
              <a:t>wordt</a:t>
            </a:r>
            <a:r>
              <a:rPr lang="en-US" dirty="0"/>
              <a:t> </a:t>
            </a:r>
            <a:r>
              <a:rPr lang="en-US" dirty="0" err="1"/>
              <a:t>besteed</a:t>
            </a:r>
            <a:r>
              <a:rPr lang="en-US" dirty="0"/>
              <a:t>, </a:t>
            </a:r>
            <a:r>
              <a:rPr lang="en-US" dirty="0" err="1"/>
              <a:t>en</a:t>
            </a:r>
            <a:r>
              <a:rPr lang="en-US" dirty="0"/>
              <a:t> hoe het </a:t>
            </a:r>
            <a:r>
              <a:rPr lang="en-US" dirty="0" err="1"/>
              <a:t>wordt</a:t>
            </a:r>
            <a:r>
              <a:rPr lang="en-US" dirty="0"/>
              <a:t> </a:t>
            </a:r>
            <a:r>
              <a:rPr lang="en-US" dirty="0" err="1"/>
              <a:t>besteed</a:t>
            </a:r>
            <a:r>
              <a:rPr lang="en-US" dirty="0"/>
              <a:t>? Of </a:t>
            </a:r>
            <a:r>
              <a:rPr lang="en-US" dirty="0" err="1"/>
              <a:t>ligt</a:t>
            </a:r>
            <a:r>
              <a:rPr lang="en-US" dirty="0"/>
              <a:t> </a:t>
            </a:r>
            <a:r>
              <a:rPr lang="en-US" dirty="0" err="1"/>
              <a:t>dit</a:t>
            </a:r>
            <a:r>
              <a:rPr lang="en-US" dirty="0"/>
              <a:t> </a:t>
            </a:r>
            <a:r>
              <a:rPr lang="en-US" dirty="0" err="1"/>
              <a:t>grotendeels</a:t>
            </a:r>
            <a:r>
              <a:rPr lang="en-US" dirty="0"/>
              <a:t> vast?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 </a:t>
            </a:r>
            <a:r>
              <a:rPr lang="en-US" dirty="0" err="1"/>
              <a:t>financieringstrategie</a:t>
            </a:r>
            <a:r>
              <a:rPr lang="en-US" dirty="0"/>
              <a:t> </a:t>
            </a:r>
            <a:r>
              <a:rPr lang="en-US" dirty="0" err="1"/>
              <a:t>bedoel</a:t>
            </a:r>
            <a:r>
              <a:rPr lang="en-US" dirty="0"/>
              <a:t> </a:t>
            </a:r>
            <a:r>
              <a:rPr lang="en-US" dirty="0" err="1"/>
              <a:t>ik</a:t>
            </a:r>
            <a:r>
              <a:rPr lang="en-US" dirty="0"/>
              <a:t> op </a:t>
            </a:r>
            <a:r>
              <a:rPr lang="en-US" dirty="0" err="1"/>
              <a:t>welke</a:t>
            </a:r>
            <a:r>
              <a:rPr lang="en-US" dirty="0"/>
              <a:t> </a:t>
            </a:r>
            <a:r>
              <a:rPr lang="en-US" dirty="0" err="1"/>
              <a:t>manier</a:t>
            </a:r>
            <a:r>
              <a:rPr lang="en-US" dirty="0"/>
              <a:t> u </a:t>
            </a:r>
            <a:r>
              <a:rPr lang="en-US" dirty="0" err="1"/>
              <a:t>uw</a:t>
            </a:r>
            <a:r>
              <a:rPr lang="en-US" dirty="0"/>
              <a:t> partners </a:t>
            </a:r>
            <a:r>
              <a:rPr lang="en-US" dirty="0" err="1"/>
              <a:t>financiert</a:t>
            </a:r>
            <a:r>
              <a:rPr lang="en-US" dirty="0"/>
              <a:t>, is </a:t>
            </a:r>
            <a:r>
              <a:rPr lang="en-US" dirty="0" err="1"/>
              <a:t>dat</a:t>
            </a:r>
            <a:r>
              <a:rPr lang="en-US" dirty="0"/>
              <a:t> </a:t>
            </a:r>
            <a:r>
              <a:rPr lang="en-US" dirty="0" err="1"/>
              <a:t>voornamelijk</a:t>
            </a:r>
            <a:r>
              <a:rPr lang="en-US" dirty="0"/>
              <a:t> met </a:t>
            </a:r>
            <a:r>
              <a:rPr lang="en-US" dirty="0" err="1"/>
              <a:t>kortlopende</a:t>
            </a:r>
            <a:r>
              <a:rPr lang="en-US" dirty="0"/>
              <a:t>, concrete </a:t>
            </a:r>
            <a:r>
              <a:rPr lang="en-US" dirty="0" err="1"/>
              <a:t>projecten</a:t>
            </a:r>
            <a:r>
              <a:rPr lang="en-US" dirty="0"/>
              <a:t>? Of is </a:t>
            </a:r>
            <a:r>
              <a:rPr lang="en-US" dirty="0" err="1"/>
              <a:t>dat</a:t>
            </a:r>
            <a:r>
              <a:rPr lang="en-US" dirty="0"/>
              <a:t> met </a:t>
            </a:r>
            <a:r>
              <a:rPr lang="en-US" dirty="0" err="1"/>
              <a:t>vaak</a:t>
            </a:r>
            <a:r>
              <a:rPr lang="en-US" dirty="0"/>
              <a:t> </a:t>
            </a:r>
            <a:r>
              <a:rPr lang="en-US" dirty="0" err="1"/>
              <a:t>voor</a:t>
            </a:r>
            <a:r>
              <a:rPr lang="en-US" dirty="0"/>
              <a:t> </a:t>
            </a:r>
            <a:r>
              <a:rPr lang="en-US" dirty="0" err="1"/>
              <a:t>langere</a:t>
            </a:r>
            <a:r>
              <a:rPr lang="en-US" dirty="0"/>
              <a:t> </a:t>
            </a:r>
            <a:r>
              <a:rPr lang="en-US" dirty="0" err="1"/>
              <a:t>termijn</a:t>
            </a:r>
            <a:r>
              <a:rPr lang="en-US" dirty="0"/>
              <a:t>, </a:t>
            </a:r>
            <a:r>
              <a:rPr lang="en-US" dirty="0" err="1"/>
              <a:t>waarbij</a:t>
            </a:r>
            <a:r>
              <a:rPr lang="en-US" dirty="0"/>
              <a:t> </a:t>
            </a:r>
            <a:r>
              <a:rPr lang="en-US" dirty="0" err="1"/>
              <a:t>organisaties</a:t>
            </a:r>
            <a:r>
              <a:rPr lang="en-US" dirty="0"/>
              <a:t> </a:t>
            </a:r>
            <a:r>
              <a:rPr lang="en-US" dirty="0" err="1"/>
              <a:t>enige</a:t>
            </a:r>
            <a:r>
              <a:rPr lang="en-US" dirty="0"/>
              <a:t> </a:t>
            </a:r>
            <a:r>
              <a:rPr lang="en-US" dirty="0" err="1"/>
              <a:t>flexibiliteit</a:t>
            </a:r>
            <a:r>
              <a:rPr lang="en-US" dirty="0"/>
              <a:t> </a:t>
            </a:r>
            <a:r>
              <a:rPr lang="en-US" dirty="0" err="1"/>
              <a:t>hebben</a:t>
            </a:r>
            <a:r>
              <a:rPr lang="en-US" dirty="0"/>
              <a:t> hoe ze </a:t>
            </a:r>
            <a:r>
              <a:rPr lang="en-US" dirty="0" err="1"/>
              <a:t>deze</a:t>
            </a:r>
            <a:r>
              <a:rPr lang="en-US" dirty="0"/>
              <a:t> financiering </a:t>
            </a:r>
            <a:r>
              <a:rPr lang="en-US" dirty="0" err="1"/>
              <a:t>besteden</a:t>
            </a:r>
            <a:r>
              <a:rPr lang="en-US" dirty="0"/>
              <a:t>? </a:t>
            </a:r>
          </a:p>
          <a:p>
            <a:endParaRPr lang="en-US" dirty="0"/>
          </a:p>
          <a:p>
            <a:r>
              <a:rPr lang="en-US" dirty="0" err="1"/>
              <a:t>Ik</a:t>
            </a:r>
            <a:r>
              <a:rPr lang="en-US" dirty="0"/>
              <a:t> </a:t>
            </a:r>
            <a:r>
              <a:rPr lang="en-US" dirty="0" err="1"/>
              <a:t>weet</a:t>
            </a:r>
            <a:r>
              <a:rPr lang="en-US" dirty="0"/>
              <a:t> </a:t>
            </a:r>
            <a:r>
              <a:rPr lang="en-US" dirty="0" err="1"/>
              <a:t>dat</a:t>
            </a:r>
            <a:r>
              <a:rPr lang="en-US" dirty="0"/>
              <a:t> </a:t>
            </a:r>
            <a:r>
              <a:rPr lang="en-US" dirty="0" err="1"/>
              <a:t>sommigen</a:t>
            </a:r>
            <a:r>
              <a:rPr lang="en-US" dirty="0"/>
              <a:t> van u </a:t>
            </a:r>
            <a:r>
              <a:rPr lang="en-US" dirty="0" err="1"/>
              <a:t>hier</a:t>
            </a:r>
            <a:r>
              <a:rPr lang="en-US" dirty="0"/>
              <a:t> al heel </a:t>
            </a:r>
            <a:r>
              <a:rPr lang="en-US" dirty="0" err="1"/>
              <a:t>goed</a:t>
            </a:r>
            <a:r>
              <a:rPr lang="en-US" dirty="0"/>
              <a:t> over </a:t>
            </a:r>
            <a:r>
              <a:rPr lang="en-US" dirty="0" err="1"/>
              <a:t>hebben</a:t>
            </a:r>
            <a:r>
              <a:rPr lang="en-US" dirty="0"/>
              <a:t> </a:t>
            </a:r>
            <a:r>
              <a:rPr lang="en-US" dirty="0" err="1"/>
              <a:t>nagedacht</a:t>
            </a:r>
            <a:r>
              <a:rPr lang="en-US" dirty="0"/>
              <a:t>. </a:t>
            </a:r>
            <a:r>
              <a:rPr lang="en-US" dirty="0" err="1"/>
              <a:t>Ik</a:t>
            </a:r>
            <a:r>
              <a:rPr lang="en-US" dirty="0"/>
              <a:t> hoop in </a:t>
            </a:r>
            <a:r>
              <a:rPr lang="en-US" dirty="0" err="1"/>
              <a:t>deze</a:t>
            </a:r>
            <a:r>
              <a:rPr lang="en-US" dirty="0"/>
              <a:t> </a:t>
            </a:r>
            <a:r>
              <a:rPr lang="en-US" dirty="0" err="1"/>
              <a:t>tien</a:t>
            </a:r>
            <a:r>
              <a:rPr lang="en-US" dirty="0"/>
              <a:t> </a:t>
            </a:r>
            <a:r>
              <a:rPr lang="en-US" dirty="0" err="1"/>
              <a:t>minuten</a:t>
            </a:r>
            <a:r>
              <a:rPr lang="en-US" dirty="0"/>
              <a:t> u </a:t>
            </a:r>
            <a:r>
              <a:rPr lang="en-US" dirty="0" err="1"/>
              <a:t>te</a:t>
            </a:r>
            <a:r>
              <a:rPr lang="en-US" dirty="0"/>
              <a:t> laten </a:t>
            </a:r>
            <a:r>
              <a:rPr lang="en-US" dirty="0" err="1"/>
              <a:t>zien</a:t>
            </a:r>
            <a:r>
              <a:rPr lang="en-US" dirty="0"/>
              <a:t> </a:t>
            </a:r>
            <a:r>
              <a:rPr lang="en-US" dirty="0" err="1"/>
              <a:t>waarom</a:t>
            </a:r>
            <a:r>
              <a:rPr lang="en-US" dirty="0"/>
              <a:t> </a:t>
            </a:r>
            <a:r>
              <a:rPr lang="en-US" dirty="0" err="1"/>
              <a:t>ik</a:t>
            </a:r>
            <a:r>
              <a:rPr lang="en-US" dirty="0"/>
              <a:t> </a:t>
            </a:r>
            <a:r>
              <a:rPr lang="en-US" dirty="0" err="1"/>
              <a:t>denk</a:t>
            </a:r>
            <a:r>
              <a:rPr lang="en-US" dirty="0"/>
              <a:t> </a:t>
            </a:r>
            <a:r>
              <a:rPr lang="en-US" dirty="0" err="1"/>
              <a:t>dat</a:t>
            </a:r>
            <a:r>
              <a:rPr lang="en-US" dirty="0"/>
              <a:t> </a:t>
            </a:r>
            <a:r>
              <a:rPr lang="en-US" dirty="0" err="1"/>
              <a:t>dit</a:t>
            </a:r>
            <a:r>
              <a:rPr lang="en-US" dirty="0"/>
              <a:t> zo </a:t>
            </a:r>
            <a:r>
              <a:rPr lang="en-US" dirty="0" err="1"/>
              <a:t>belangrijk</a:t>
            </a:r>
            <a:r>
              <a:rPr lang="en-US" dirty="0"/>
              <a:t> is, </a:t>
            </a:r>
            <a:r>
              <a:rPr lang="en-US" dirty="0" err="1"/>
              <a:t>en</a:t>
            </a:r>
            <a:r>
              <a:rPr lang="en-US" dirty="0"/>
              <a:t> hoe u </a:t>
            </a:r>
            <a:r>
              <a:rPr lang="en-US" dirty="0" err="1"/>
              <a:t>mogelijk</a:t>
            </a:r>
            <a:r>
              <a:rPr lang="en-US" dirty="0"/>
              <a:t> </a:t>
            </a:r>
            <a:r>
              <a:rPr lang="en-US" dirty="0" err="1"/>
              <a:t>hierop</a:t>
            </a:r>
            <a:r>
              <a:rPr lang="en-US" dirty="0"/>
              <a:t> </a:t>
            </a:r>
            <a:r>
              <a:rPr lang="en-US" dirty="0" err="1"/>
              <a:t>nog</a:t>
            </a:r>
            <a:r>
              <a:rPr lang="en-US" dirty="0"/>
              <a:t> </a:t>
            </a:r>
            <a:r>
              <a:rPr lang="en-US" dirty="0" err="1"/>
              <a:t>verdere</a:t>
            </a:r>
            <a:r>
              <a:rPr lang="en-US" dirty="0"/>
              <a:t> </a:t>
            </a:r>
            <a:r>
              <a:rPr lang="en-US" dirty="0" err="1"/>
              <a:t>strategische</a:t>
            </a:r>
            <a:r>
              <a:rPr lang="en-US" dirty="0"/>
              <a:t> </a:t>
            </a:r>
            <a:r>
              <a:rPr lang="en-US" dirty="0" err="1"/>
              <a:t>keuzes</a:t>
            </a:r>
            <a:r>
              <a:rPr lang="en-US" dirty="0"/>
              <a:t> </a:t>
            </a:r>
            <a:r>
              <a:rPr lang="en-US" dirty="0" err="1"/>
              <a:t>kunt</a:t>
            </a:r>
            <a:r>
              <a:rPr lang="en-US" dirty="0"/>
              <a:t> </a:t>
            </a:r>
            <a:r>
              <a:rPr lang="en-US" dirty="0" err="1"/>
              <a:t>maken</a:t>
            </a:r>
            <a:r>
              <a:rPr lang="en-US" dirty="0"/>
              <a:t> om </a:t>
            </a:r>
            <a:r>
              <a:rPr lang="en-US" dirty="0" err="1"/>
              <a:t>nog</a:t>
            </a:r>
            <a:r>
              <a:rPr lang="en-US" dirty="0"/>
              <a:t> </a:t>
            </a:r>
            <a:r>
              <a:rPr lang="en-US" dirty="0" err="1"/>
              <a:t>effectiever</a:t>
            </a:r>
            <a:r>
              <a:rPr lang="en-US" dirty="0"/>
              <a:t> </a:t>
            </a:r>
            <a:r>
              <a:rPr lang="en-US" dirty="0" err="1"/>
              <a:t>te</a:t>
            </a:r>
            <a:r>
              <a:rPr lang="en-US" dirty="0"/>
              <a:t> </a:t>
            </a:r>
            <a:r>
              <a:rPr lang="en-US" dirty="0" err="1"/>
              <a:t>werken</a:t>
            </a:r>
            <a:r>
              <a:rPr lang="en-US" dirty="0"/>
              <a:t> </a:t>
            </a:r>
            <a:r>
              <a:rPr lang="en-US" dirty="0" err="1"/>
              <a:t>aan</a:t>
            </a:r>
            <a:r>
              <a:rPr lang="en-US" dirty="0"/>
              <a:t> </a:t>
            </a:r>
            <a:r>
              <a:rPr lang="en-US" dirty="0" err="1"/>
              <a:t>uw</a:t>
            </a:r>
            <a:r>
              <a:rPr lang="en-US" dirty="0"/>
              <a:t> </a:t>
            </a:r>
            <a:r>
              <a:rPr lang="en-US" dirty="0" err="1"/>
              <a:t>missie</a:t>
            </a:r>
            <a:r>
              <a:rPr lang="en-US" dirty="0"/>
              <a:t>.</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251812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Om </a:t>
            </a:r>
            <a:r>
              <a:rPr lang="en-US" baseline="0" dirty="0" err="1"/>
              <a:t>te</a:t>
            </a:r>
            <a:r>
              <a:rPr lang="en-US" baseline="0" dirty="0"/>
              <a:t> </a:t>
            </a:r>
            <a:r>
              <a:rPr lang="en-US" baseline="0" dirty="0" err="1"/>
              <a:t>beginnen</a:t>
            </a:r>
            <a:r>
              <a:rPr lang="en-US" baseline="0" dirty="0"/>
              <a:t> met de </a:t>
            </a:r>
            <a:r>
              <a:rPr lang="en-US" baseline="0" dirty="0" err="1"/>
              <a:t>financieringsportfolio</a:t>
            </a:r>
            <a:r>
              <a:rPr lang="en-US" baseline="0" dirty="0"/>
              <a:t>, </a:t>
            </a:r>
            <a:r>
              <a:rPr lang="en-US" baseline="0" dirty="0" err="1"/>
              <a:t>deze</a:t>
            </a:r>
            <a:r>
              <a:rPr lang="en-US" baseline="0" dirty="0"/>
              <a:t> </a:t>
            </a:r>
            <a:r>
              <a:rPr lang="en-US" baseline="0" dirty="0" err="1"/>
              <a:t>grafiek</a:t>
            </a:r>
            <a:r>
              <a:rPr lang="en-US" baseline="0" dirty="0"/>
              <a:t> </a:t>
            </a:r>
            <a:r>
              <a:rPr lang="en-US" baseline="0" dirty="0" err="1"/>
              <a:t>laat</a:t>
            </a:r>
            <a:r>
              <a:rPr lang="en-US" baseline="0" dirty="0"/>
              <a:t> de </a:t>
            </a:r>
            <a:r>
              <a:rPr lang="en-US" baseline="0" dirty="0" err="1"/>
              <a:t>gemiddelde</a:t>
            </a:r>
            <a:r>
              <a:rPr lang="en-US" baseline="0" dirty="0"/>
              <a:t> financiering van </a:t>
            </a:r>
            <a:r>
              <a:rPr lang="en-US" baseline="0" dirty="0" err="1"/>
              <a:t>goededoelenorganisaties</a:t>
            </a:r>
            <a:r>
              <a:rPr lang="en-US" baseline="0" dirty="0"/>
              <a:t> in Nederland in 2021 </a:t>
            </a:r>
            <a:r>
              <a:rPr lang="en-US" baseline="0" dirty="0" err="1"/>
              <a:t>zien</a:t>
            </a:r>
            <a:r>
              <a:rPr lang="en-US" baseline="0" dirty="0"/>
              <a:t>. </a:t>
            </a:r>
            <a:r>
              <a:rPr lang="en-US" baseline="0" dirty="0" err="1"/>
              <a:t>Dit</a:t>
            </a:r>
            <a:r>
              <a:rPr lang="en-US" baseline="0" dirty="0"/>
              <a:t> is </a:t>
            </a:r>
            <a:r>
              <a:rPr lang="en-US" baseline="0" dirty="0" err="1"/>
              <a:t>belangrijk</a:t>
            </a:r>
            <a:r>
              <a:rPr lang="en-US" baseline="0" dirty="0"/>
              <a:t>, </a:t>
            </a:r>
            <a:r>
              <a:rPr lang="en-US" baseline="0" dirty="0" err="1"/>
              <a:t>omdat</a:t>
            </a:r>
            <a:r>
              <a:rPr lang="en-US" baseline="0" dirty="0"/>
              <a:t> </a:t>
            </a:r>
            <a:r>
              <a:rPr lang="en-US" baseline="0" dirty="0" err="1"/>
              <a:t>deze</a:t>
            </a:r>
            <a:r>
              <a:rPr lang="en-US" baseline="0" dirty="0"/>
              <a:t> </a:t>
            </a:r>
            <a:r>
              <a:rPr lang="en-US" baseline="0" dirty="0" err="1"/>
              <a:t>verschillende</a:t>
            </a:r>
            <a:r>
              <a:rPr lang="en-US" baseline="0" dirty="0"/>
              <a:t> </a:t>
            </a:r>
            <a:r>
              <a:rPr lang="en-US" baseline="0" dirty="0" err="1"/>
              <a:t>bronnen</a:t>
            </a:r>
            <a:r>
              <a:rPr lang="en-US" baseline="0" dirty="0"/>
              <a:t> </a:t>
            </a:r>
            <a:r>
              <a:rPr lang="en-US" baseline="0" dirty="0" err="1"/>
              <a:t>verschillende</a:t>
            </a:r>
            <a:r>
              <a:rPr lang="en-US" baseline="0" dirty="0"/>
              <a:t> mate van </a:t>
            </a:r>
            <a:r>
              <a:rPr lang="en-US" baseline="0" dirty="0" err="1"/>
              <a:t>flexibiliteit</a:t>
            </a:r>
            <a:r>
              <a:rPr lang="en-US" baseline="0" dirty="0"/>
              <a:t> </a:t>
            </a:r>
            <a:r>
              <a:rPr lang="en-US" baseline="0" dirty="0" err="1"/>
              <a:t>hebben</a:t>
            </a:r>
            <a:r>
              <a:rPr lang="en-US" baseline="0" dirty="0"/>
              <a:t>. </a:t>
            </a:r>
            <a:r>
              <a:rPr lang="en-US" baseline="0" dirty="0" err="1"/>
              <a:t>Wanneer</a:t>
            </a:r>
            <a:r>
              <a:rPr lang="en-US" baseline="0" dirty="0"/>
              <a:t> </a:t>
            </a:r>
            <a:r>
              <a:rPr lang="en-US" baseline="0" dirty="0" err="1"/>
              <a:t>een</a:t>
            </a:r>
            <a:r>
              <a:rPr lang="en-US" baseline="0" dirty="0"/>
              <a:t> </a:t>
            </a:r>
            <a:r>
              <a:rPr lang="en-US" baseline="0" dirty="0" err="1"/>
              <a:t>organisatie</a:t>
            </a:r>
            <a:r>
              <a:rPr lang="en-US" baseline="0" dirty="0"/>
              <a:t> </a:t>
            </a:r>
            <a:r>
              <a:rPr lang="en-US" baseline="0" dirty="0" err="1"/>
              <a:t>voornamelijk</a:t>
            </a:r>
            <a:r>
              <a:rPr lang="en-US" baseline="0" dirty="0"/>
              <a:t> </a:t>
            </a:r>
            <a:r>
              <a:rPr lang="en-US" baseline="0" dirty="0" err="1"/>
              <a:t>gefinancieerd</a:t>
            </a:r>
            <a:r>
              <a:rPr lang="en-US" baseline="0" dirty="0"/>
              <a:t> </a:t>
            </a:r>
            <a:r>
              <a:rPr lang="en-US" baseline="0" dirty="0" err="1"/>
              <a:t>wordt</a:t>
            </a:r>
            <a:r>
              <a:rPr lang="en-US" baseline="0" dirty="0"/>
              <a:t> door de </a:t>
            </a:r>
            <a:r>
              <a:rPr lang="en-US" baseline="0" dirty="0" err="1"/>
              <a:t>overheid</a:t>
            </a:r>
            <a:r>
              <a:rPr lang="en-US" baseline="0" dirty="0"/>
              <a:t>, dan </a:t>
            </a:r>
            <a:r>
              <a:rPr lang="en-US" baseline="0" dirty="0" err="1"/>
              <a:t>zal</a:t>
            </a:r>
            <a:r>
              <a:rPr lang="en-US" baseline="0" dirty="0"/>
              <a:t> </a:t>
            </a:r>
            <a:r>
              <a:rPr lang="en-US" baseline="0" dirty="0" err="1"/>
              <a:t>deze</a:t>
            </a:r>
            <a:r>
              <a:rPr lang="en-US" baseline="0" dirty="0"/>
              <a:t> </a:t>
            </a:r>
            <a:r>
              <a:rPr lang="en-US" baseline="0" dirty="0" err="1"/>
              <a:t>organisatie</a:t>
            </a:r>
            <a:r>
              <a:rPr lang="en-US" baseline="0" dirty="0"/>
              <a:t> </a:t>
            </a:r>
            <a:r>
              <a:rPr lang="en-US" baseline="0" dirty="0" err="1"/>
              <a:t>typisch</a:t>
            </a:r>
            <a:r>
              <a:rPr lang="en-US" baseline="0" dirty="0"/>
              <a:t> </a:t>
            </a:r>
            <a:r>
              <a:rPr lang="en-US" baseline="0" dirty="0" err="1"/>
              <a:t>weinig</a:t>
            </a:r>
            <a:r>
              <a:rPr lang="en-US" baseline="0" dirty="0"/>
              <a:t> </a:t>
            </a:r>
            <a:r>
              <a:rPr lang="en-US" baseline="0" dirty="0" err="1"/>
              <a:t>flexibiliteit</a:t>
            </a:r>
            <a:r>
              <a:rPr lang="en-US" baseline="0" dirty="0"/>
              <a:t> </a:t>
            </a:r>
            <a:r>
              <a:rPr lang="en-US" baseline="0" dirty="0" err="1"/>
              <a:t>hebben</a:t>
            </a:r>
            <a:r>
              <a:rPr lang="en-US" baseline="0" dirty="0"/>
              <a:t> in hoe ze </a:t>
            </a:r>
            <a:r>
              <a:rPr lang="en-US" baseline="0" dirty="0" err="1"/>
              <a:t>dit</a:t>
            </a:r>
            <a:r>
              <a:rPr lang="en-US" baseline="0" dirty="0"/>
              <a:t> geld </a:t>
            </a:r>
            <a:r>
              <a:rPr lang="en-US" baseline="0" dirty="0" err="1"/>
              <a:t>kunnen</a:t>
            </a:r>
            <a:r>
              <a:rPr lang="en-US" baseline="0" dirty="0"/>
              <a:t> </a:t>
            </a:r>
            <a:r>
              <a:rPr lang="en-US" baseline="0" dirty="0" err="1"/>
              <a:t>besteden</a:t>
            </a:r>
            <a:r>
              <a:rPr lang="en-US" baseline="0" dirty="0"/>
              <a:t>. Vaak zit </a:t>
            </a:r>
            <a:r>
              <a:rPr lang="en-US" baseline="0" dirty="0" err="1"/>
              <a:t>dit</a:t>
            </a:r>
            <a:r>
              <a:rPr lang="en-US" baseline="0" dirty="0"/>
              <a:t> geld ‘vast’ in </a:t>
            </a:r>
            <a:r>
              <a:rPr lang="en-US" baseline="0" dirty="0" err="1"/>
              <a:t>projecten</a:t>
            </a:r>
            <a:r>
              <a:rPr lang="en-US" baseline="0" dirty="0"/>
              <a:t>, met </a:t>
            </a:r>
            <a:r>
              <a:rPr lang="en-US" baseline="0" dirty="0" err="1"/>
              <a:t>specifieke</a:t>
            </a:r>
            <a:r>
              <a:rPr lang="en-US" baseline="0" dirty="0"/>
              <a:t> </a:t>
            </a:r>
            <a:r>
              <a:rPr lang="en-US" baseline="0" dirty="0" err="1"/>
              <a:t>doelen</a:t>
            </a:r>
            <a:r>
              <a:rPr lang="en-US" baseline="0" dirty="0"/>
              <a:t> </a:t>
            </a:r>
            <a:r>
              <a:rPr lang="en-US" baseline="0" dirty="0" err="1"/>
              <a:t>en</a:t>
            </a:r>
            <a:r>
              <a:rPr lang="en-US" baseline="0" dirty="0"/>
              <a:t> </a:t>
            </a:r>
            <a:r>
              <a:rPr lang="en-US" baseline="0" dirty="0" err="1"/>
              <a:t>tijdspaden</a:t>
            </a:r>
            <a:r>
              <a:rPr lang="en-US" baseline="0" dirty="0"/>
              <a:t>. </a:t>
            </a:r>
            <a:r>
              <a:rPr lang="en-US" baseline="0" dirty="0" err="1"/>
              <a:t>Aan</a:t>
            </a:r>
            <a:r>
              <a:rPr lang="en-US" baseline="0" dirty="0"/>
              <a:t> de </a:t>
            </a:r>
            <a:r>
              <a:rPr lang="en-US" baseline="0" dirty="0" err="1"/>
              <a:t>andere</a:t>
            </a:r>
            <a:r>
              <a:rPr lang="en-US" baseline="0" dirty="0"/>
              <a:t> </a:t>
            </a:r>
            <a:r>
              <a:rPr lang="en-US" baseline="0" dirty="0" err="1"/>
              <a:t>kant</a:t>
            </a:r>
            <a:r>
              <a:rPr lang="en-US" baseline="0" dirty="0"/>
              <a:t>, geld </a:t>
            </a:r>
            <a:r>
              <a:rPr lang="en-US" baseline="0" dirty="0" err="1"/>
              <a:t>gefinancieerd</a:t>
            </a:r>
            <a:r>
              <a:rPr lang="en-US" baseline="0" dirty="0"/>
              <a:t> door </a:t>
            </a:r>
            <a:r>
              <a:rPr lang="en-US" baseline="0" dirty="0" err="1"/>
              <a:t>loterijen</a:t>
            </a:r>
            <a:r>
              <a:rPr lang="en-US" baseline="0" dirty="0"/>
              <a:t> is </a:t>
            </a:r>
            <a:r>
              <a:rPr lang="en-US" baseline="0" dirty="0" err="1"/>
              <a:t>vaak</a:t>
            </a:r>
            <a:r>
              <a:rPr lang="en-US" baseline="0" dirty="0"/>
              <a:t> </a:t>
            </a:r>
            <a:r>
              <a:rPr lang="en-US" baseline="0" dirty="0" err="1"/>
              <a:t>vrij</a:t>
            </a:r>
            <a:r>
              <a:rPr lang="en-US" baseline="0" dirty="0"/>
              <a:t> </a:t>
            </a:r>
            <a:r>
              <a:rPr lang="en-US" baseline="0" dirty="0" err="1"/>
              <a:t>besteedbaar</a:t>
            </a:r>
            <a:r>
              <a:rPr lang="en-US" baseline="0" dirty="0"/>
              <a:t>, op </a:t>
            </a:r>
            <a:r>
              <a:rPr lang="en-US" baseline="0" dirty="0" err="1"/>
              <a:t>een</a:t>
            </a:r>
            <a:r>
              <a:rPr lang="en-US" baseline="0" dirty="0"/>
              <a:t> </a:t>
            </a:r>
            <a:r>
              <a:rPr lang="en-US" baseline="0" dirty="0" err="1"/>
              <a:t>manier</a:t>
            </a:r>
            <a:r>
              <a:rPr lang="en-US" baseline="0" dirty="0"/>
              <a:t> </a:t>
            </a:r>
            <a:r>
              <a:rPr lang="en-US" baseline="0" dirty="0" err="1"/>
              <a:t>waarvan</a:t>
            </a:r>
            <a:r>
              <a:rPr lang="en-US" baseline="0" dirty="0"/>
              <a:t> </a:t>
            </a:r>
            <a:r>
              <a:rPr lang="en-US" baseline="0" dirty="0" err="1"/>
              <a:t>een</a:t>
            </a:r>
            <a:r>
              <a:rPr lang="en-US" baseline="0" dirty="0"/>
              <a:t> </a:t>
            </a:r>
            <a:r>
              <a:rPr lang="en-US" baseline="0" dirty="0" err="1"/>
              <a:t>organisatie</a:t>
            </a:r>
            <a:r>
              <a:rPr lang="en-US" baseline="0" dirty="0"/>
              <a:t> </a:t>
            </a:r>
            <a:r>
              <a:rPr lang="en-US" baseline="0" dirty="0" err="1"/>
              <a:t>denkt</a:t>
            </a:r>
            <a:r>
              <a:rPr lang="en-US" baseline="0" dirty="0"/>
              <a:t> </a:t>
            </a:r>
            <a:r>
              <a:rPr lang="en-US" baseline="0" dirty="0" err="1"/>
              <a:t>dat</a:t>
            </a:r>
            <a:r>
              <a:rPr lang="en-US" baseline="0" dirty="0"/>
              <a:t> het </a:t>
            </a:r>
            <a:r>
              <a:rPr lang="en-US" baseline="0" dirty="0" err="1"/>
              <a:t>het</a:t>
            </a:r>
            <a:r>
              <a:rPr lang="en-US" baseline="0" dirty="0"/>
              <a:t> </a:t>
            </a:r>
            <a:r>
              <a:rPr lang="en-US" baseline="0" dirty="0" err="1"/>
              <a:t>meest</a:t>
            </a:r>
            <a:r>
              <a:rPr lang="en-US" baseline="0" dirty="0"/>
              <a:t> relevant is </a:t>
            </a:r>
            <a:r>
              <a:rPr lang="en-US" baseline="0" dirty="0" err="1"/>
              <a:t>voor</a:t>
            </a:r>
            <a:r>
              <a:rPr lang="en-US" baseline="0" dirty="0"/>
              <a:t> het </a:t>
            </a:r>
            <a:r>
              <a:rPr lang="en-US" baseline="0" dirty="0" err="1"/>
              <a:t>bereiken</a:t>
            </a:r>
            <a:r>
              <a:rPr lang="en-US" baseline="0" dirty="0"/>
              <a:t> van de </a:t>
            </a:r>
            <a:r>
              <a:rPr lang="en-US" baseline="0" dirty="0" err="1"/>
              <a:t>doelen</a:t>
            </a:r>
            <a:r>
              <a:rPr lang="en-US" baseline="0" dirty="0"/>
              <a:t> van de </a:t>
            </a:r>
            <a:r>
              <a:rPr lang="en-US" baseline="0" dirty="0" err="1"/>
              <a:t>organisatie</a:t>
            </a:r>
            <a:r>
              <a:rPr lang="en-US" baseline="0" dirty="0"/>
              <a:t>. Geld van </a:t>
            </a:r>
            <a:r>
              <a:rPr lang="en-US" baseline="0" dirty="0" err="1"/>
              <a:t>inkomsten</a:t>
            </a:r>
            <a:r>
              <a:rPr lang="en-US" baseline="0" dirty="0"/>
              <a:t> </a:t>
            </a:r>
            <a:r>
              <a:rPr lang="en-US" baseline="0" dirty="0" err="1"/>
              <a:t>uit</a:t>
            </a:r>
            <a:r>
              <a:rPr lang="en-US" baseline="0" dirty="0"/>
              <a:t> (</a:t>
            </a:r>
            <a:r>
              <a:rPr lang="en-US" baseline="0" dirty="0" err="1"/>
              <a:t>commerciele</a:t>
            </a:r>
            <a:r>
              <a:rPr lang="en-US" baseline="0" dirty="0"/>
              <a:t>) </a:t>
            </a:r>
            <a:r>
              <a:rPr lang="en-US" baseline="0" dirty="0" err="1"/>
              <a:t>diensten</a:t>
            </a:r>
            <a:r>
              <a:rPr lang="en-US" baseline="0" dirty="0"/>
              <a:t>, </a:t>
            </a:r>
            <a:r>
              <a:rPr lang="en-US" baseline="0" dirty="0" err="1"/>
              <a:t>fondsen</a:t>
            </a:r>
            <a:r>
              <a:rPr lang="en-US" baseline="0" dirty="0"/>
              <a:t>, </a:t>
            </a:r>
            <a:r>
              <a:rPr lang="en-US" baseline="0" dirty="0" err="1"/>
              <a:t>bedrijven</a:t>
            </a:r>
            <a:r>
              <a:rPr lang="en-US" baseline="0" dirty="0"/>
              <a:t> </a:t>
            </a:r>
            <a:r>
              <a:rPr lang="en-US" baseline="0" dirty="0" err="1"/>
              <a:t>en</a:t>
            </a:r>
            <a:r>
              <a:rPr lang="en-US" baseline="0" dirty="0"/>
              <a:t> </a:t>
            </a:r>
            <a:r>
              <a:rPr lang="en-US" baseline="0" dirty="0" err="1"/>
              <a:t>huishoudens</a:t>
            </a:r>
            <a:r>
              <a:rPr lang="en-US" baseline="0" dirty="0"/>
              <a:t> </a:t>
            </a:r>
            <a:r>
              <a:rPr lang="en-US" baseline="0" dirty="0" err="1"/>
              <a:t>varieert</a:t>
            </a:r>
            <a:r>
              <a:rPr lang="en-US" baseline="0" dirty="0"/>
              <a:t> van </a:t>
            </a:r>
            <a:r>
              <a:rPr lang="en-US" baseline="0" dirty="0" err="1"/>
              <a:t>compleet</a:t>
            </a:r>
            <a:r>
              <a:rPr lang="en-US" baseline="0" dirty="0"/>
              <a:t> </a:t>
            </a:r>
            <a:r>
              <a:rPr lang="en-US" baseline="0" dirty="0" err="1"/>
              <a:t>vrij</a:t>
            </a:r>
            <a:r>
              <a:rPr lang="en-US" baseline="0" dirty="0"/>
              <a:t> </a:t>
            </a:r>
            <a:r>
              <a:rPr lang="en-US" baseline="0" dirty="0" err="1"/>
              <a:t>besteedbaar</a:t>
            </a:r>
            <a:r>
              <a:rPr lang="en-US" baseline="0" dirty="0"/>
              <a:t> tot </a:t>
            </a:r>
            <a:r>
              <a:rPr lang="en-US" baseline="0" dirty="0" err="1"/>
              <a:t>zeer</a:t>
            </a:r>
            <a:r>
              <a:rPr lang="en-US" baseline="0" dirty="0"/>
              <a:t> </a:t>
            </a:r>
            <a:r>
              <a:rPr lang="en-US" baseline="0" dirty="0" err="1"/>
              <a:t>specifiek</a:t>
            </a:r>
            <a:r>
              <a:rPr lang="en-US" baseline="0" dirty="0"/>
              <a:t> </a:t>
            </a:r>
            <a:r>
              <a:rPr lang="en-US" baseline="0" dirty="0" err="1"/>
              <a:t>inzetbaar</a:t>
            </a:r>
            <a:r>
              <a:rPr lang="en-US" baseline="0" dirty="0"/>
              <a:t> op </a:t>
            </a:r>
            <a:r>
              <a:rPr lang="en-US" baseline="0" dirty="0" err="1"/>
              <a:t>een</a:t>
            </a:r>
            <a:r>
              <a:rPr lang="en-US" baseline="0" dirty="0"/>
              <a:t> </a:t>
            </a:r>
            <a:r>
              <a:rPr lang="en-US" baseline="0" dirty="0" err="1"/>
              <a:t>bepaald</a:t>
            </a:r>
            <a:r>
              <a:rPr lang="en-US" baseline="0" dirty="0"/>
              <a:t>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Uit</a:t>
            </a:r>
            <a:r>
              <a:rPr lang="en-US" baseline="0" dirty="0"/>
              <a:t> </a:t>
            </a:r>
            <a:r>
              <a:rPr lang="en-US" baseline="0" dirty="0" err="1"/>
              <a:t>ons</a:t>
            </a:r>
            <a:r>
              <a:rPr lang="en-US" baseline="0" dirty="0"/>
              <a:t> </a:t>
            </a:r>
            <a:r>
              <a:rPr lang="en-US" baseline="0" dirty="0" err="1"/>
              <a:t>onderzoek</a:t>
            </a:r>
            <a:r>
              <a:rPr lang="en-US" baseline="0" dirty="0"/>
              <a:t> </a:t>
            </a:r>
            <a:r>
              <a:rPr lang="en-US" baseline="0" dirty="0" err="1"/>
              <a:t>blijkt</a:t>
            </a:r>
            <a:r>
              <a:rPr lang="en-US" baseline="0" dirty="0"/>
              <a:t> </a:t>
            </a:r>
            <a:r>
              <a:rPr lang="en-US" baseline="0" dirty="0" err="1"/>
              <a:t>dat</a:t>
            </a:r>
            <a:r>
              <a:rPr lang="en-US" baseline="0" dirty="0"/>
              <a:t> het </a:t>
            </a:r>
            <a:r>
              <a:rPr lang="en-US" baseline="0" dirty="0" err="1"/>
              <a:t>belangrijk</a:t>
            </a:r>
            <a:r>
              <a:rPr lang="en-US" baseline="0" dirty="0"/>
              <a:t> is </a:t>
            </a:r>
            <a:r>
              <a:rPr lang="en-US" baseline="0" dirty="0" err="1"/>
              <a:t>dat</a:t>
            </a:r>
            <a:r>
              <a:rPr lang="en-US" baseline="0" dirty="0"/>
              <a:t> </a:t>
            </a:r>
            <a:r>
              <a:rPr lang="en-US" baseline="0" dirty="0" err="1"/>
              <a:t>goededoelenorganisaties</a:t>
            </a:r>
            <a:r>
              <a:rPr lang="en-US" baseline="0" dirty="0"/>
              <a:t> </a:t>
            </a:r>
            <a:r>
              <a:rPr lang="en-US" baseline="0" dirty="0" err="1"/>
              <a:t>een</a:t>
            </a:r>
            <a:r>
              <a:rPr lang="en-US" baseline="0" dirty="0"/>
              <a:t> </a:t>
            </a:r>
            <a:r>
              <a:rPr lang="en-US" baseline="0" dirty="0" err="1"/>
              <a:t>bepaalde</a:t>
            </a:r>
            <a:r>
              <a:rPr lang="en-US" baseline="0" dirty="0"/>
              <a:t> mate van </a:t>
            </a:r>
            <a:r>
              <a:rPr lang="en-US" baseline="0" dirty="0" err="1"/>
              <a:t>vrij</a:t>
            </a:r>
            <a:r>
              <a:rPr lang="en-US" baseline="0" dirty="0"/>
              <a:t> </a:t>
            </a:r>
            <a:r>
              <a:rPr lang="en-US" baseline="0" dirty="0" err="1"/>
              <a:t>besteedbaar</a:t>
            </a:r>
            <a:r>
              <a:rPr lang="en-US" baseline="0" dirty="0"/>
              <a:t> </a:t>
            </a:r>
            <a:r>
              <a:rPr lang="en-US" baseline="0" dirty="0" err="1"/>
              <a:t>inkomen</a:t>
            </a:r>
            <a:r>
              <a:rPr lang="en-US" baseline="0" dirty="0"/>
              <a:t> </a:t>
            </a:r>
            <a:r>
              <a:rPr lang="en-US" baseline="0" dirty="0" err="1"/>
              <a:t>hebben</a:t>
            </a:r>
            <a:r>
              <a:rPr lang="en-US" baseline="0" dirty="0"/>
              <a:t>, om </a:t>
            </a:r>
            <a:r>
              <a:rPr lang="en-US" baseline="0" dirty="0" err="1"/>
              <a:t>bijvoorbeeld</a:t>
            </a:r>
            <a:r>
              <a:rPr lang="en-US" baseline="0" dirty="0"/>
              <a:t> in </a:t>
            </a:r>
            <a:r>
              <a:rPr lang="en-US" baseline="0" dirty="0" err="1"/>
              <a:t>te</a:t>
            </a:r>
            <a:r>
              <a:rPr lang="en-US" baseline="0" dirty="0"/>
              <a:t> </a:t>
            </a:r>
            <a:r>
              <a:rPr lang="en-US" baseline="0" dirty="0" err="1"/>
              <a:t>zetten</a:t>
            </a:r>
            <a:r>
              <a:rPr lang="en-US" baseline="0" dirty="0"/>
              <a:t> </a:t>
            </a:r>
            <a:r>
              <a:rPr lang="en-US" baseline="0" dirty="0" err="1"/>
              <a:t>wanneer</a:t>
            </a:r>
            <a:r>
              <a:rPr lang="en-US" baseline="0" dirty="0"/>
              <a:t> er </a:t>
            </a:r>
            <a:r>
              <a:rPr lang="en-US" baseline="0" dirty="0" err="1"/>
              <a:t>een</a:t>
            </a:r>
            <a:r>
              <a:rPr lang="en-US" baseline="0" dirty="0"/>
              <a:t> crisis is </a:t>
            </a:r>
            <a:r>
              <a:rPr lang="en-US" baseline="0" dirty="0" err="1"/>
              <a:t>waardoor</a:t>
            </a:r>
            <a:r>
              <a:rPr lang="en-US" baseline="0" dirty="0"/>
              <a:t> het </a:t>
            </a:r>
            <a:r>
              <a:rPr lang="en-US" baseline="0" dirty="0" err="1"/>
              <a:t>noodzakelijk</a:t>
            </a:r>
            <a:r>
              <a:rPr lang="en-US" baseline="0" dirty="0"/>
              <a:t> is op </a:t>
            </a:r>
            <a:r>
              <a:rPr lang="en-US" baseline="0" dirty="0" err="1"/>
              <a:t>korte</a:t>
            </a:r>
            <a:r>
              <a:rPr lang="en-US" baseline="0" dirty="0"/>
              <a:t> </a:t>
            </a:r>
            <a:r>
              <a:rPr lang="en-US" baseline="0" dirty="0" err="1"/>
              <a:t>termijn</a:t>
            </a:r>
            <a:r>
              <a:rPr lang="en-US" baseline="0" dirty="0"/>
              <a:t> plots </a:t>
            </a:r>
            <a:r>
              <a:rPr lang="en-US" baseline="0" dirty="0" err="1"/>
              <a:t>ontstaande</a:t>
            </a:r>
            <a:r>
              <a:rPr lang="en-US" baseline="0" dirty="0"/>
              <a:t> </a:t>
            </a:r>
            <a:r>
              <a:rPr lang="en-US" baseline="0" dirty="0" err="1"/>
              <a:t>noden</a:t>
            </a:r>
            <a:r>
              <a:rPr lang="en-US" baseline="0" dirty="0"/>
              <a:t> in de </a:t>
            </a:r>
            <a:r>
              <a:rPr lang="en-US" baseline="0" dirty="0" err="1"/>
              <a:t>samenleving</a:t>
            </a:r>
            <a:r>
              <a:rPr lang="en-US" baseline="0" dirty="0"/>
              <a:t> </a:t>
            </a:r>
            <a:r>
              <a:rPr lang="en-US" baseline="0" dirty="0" err="1"/>
              <a:t>te</a:t>
            </a:r>
            <a:r>
              <a:rPr lang="en-US" baseline="0" dirty="0"/>
              <a:t> </a:t>
            </a:r>
            <a:r>
              <a:rPr lang="en-US" baseline="0" dirty="0" err="1"/>
              <a:t>verlichten</a:t>
            </a:r>
            <a:r>
              <a:rPr lang="en-US" baseline="0" dirty="0"/>
              <a:t>. </a:t>
            </a:r>
            <a:r>
              <a:rPr lang="en-US" baseline="0" dirty="0" err="1"/>
              <a:t>Denk</a:t>
            </a:r>
            <a:r>
              <a:rPr lang="en-US" baseline="0" dirty="0"/>
              <a:t> </a:t>
            </a:r>
            <a:r>
              <a:rPr lang="en-US" baseline="0" dirty="0" err="1"/>
              <a:t>hierbij</a:t>
            </a:r>
            <a:r>
              <a:rPr lang="en-US" baseline="0" dirty="0"/>
              <a:t> </a:t>
            </a:r>
            <a:r>
              <a:rPr lang="en-US" baseline="0" dirty="0" err="1"/>
              <a:t>aan</a:t>
            </a:r>
            <a:r>
              <a:rPr lang="en-US" baseline="0" dirty="0"/>
              <a:t> corona, maar </a:t>
            </a:r>
            <a:r>
              <a:rPr lang="en-US" baseline="0" dirty="0" err="1"/>
              <a:t>ook</a:t>
            </a:r>
            <a:r>
              <a:rPr lang="en-US" baseline="0" dirty="0"/>
              <a:t> </a:t>
            </a:r>
            <a:r>
              <a:rPr lang="en-US" baseline="0" dirty="0" err="1"/>
              <a:t>aan</a:t>
            </a:r>
            <a:r>
              <a:rPr lang="en-US" baseline="0" dirty="0"/>
              <a:t> de </a:t>
            </a:r>
            <a:r>
              <a:rPr lang="en-US" baseline="0" dirty="0" err="1"/>
              <a:t>plotselinge</a:t>
            </a:r>
            <a:r>
              <a:rPr lang="en-US" baseline="0" dirty="0"/>
              <a:t> </a:t>
            </a:r>
            <a:r>
              <a:rPr lang="en-US" baseline="0" dirty="0" err="1"/>
              <a:t>opkomst</a:t>
            </a:r>
            <a:r>
              <a:rPr lang="en-US" baseline="0" dirty="0"/>
              <a:t> van </a:t>
            </a:r>
            <a:r>
              <a:rPr lang="en-US" baseline="0" dirty="0" err="1"/>
              <a:t>een</a:t>
            </a:r>
            <a:r>
              <a:rPr lang="en-US" baseline="0" dirty="0"/>
              <a:t> </a:t>
            </a:r>
            <a:r>
              <a:rPr lang="en-US" baseline="0" dirty="0" err="1"/>
              <a:t>bende</a:t>
            </a:r>
            <a:r>
              <a:rPr lang="en-US" baseline="0" dirty="0"/>
              <a:t> in </a:t>
            </a:r>
            <a:r>
              <a:rPr lang="en-US" baseline="0" dirty="0" err="1"/>
              <a:t>een</a:t>
            </a:r>
            <a:r>
              <a:rPr lang="en-US" baseline="0" dirty="0"/>
              <a:t> </a:t>
            </a:r>
            <a:r>
              <a:rPr lang="en-US" baseline="0" dirty="0" err="1"/>
              <a:t>sloppenwijk</a:t>
            </a:r>
            <a:r>
              <a:rPr lang="en-US" baseline="0" dirty="0"/>
              <a:t>, </a:t>
            </a:r>
            <a:r>
              <a:rPr lang="en-US" baseline="0" dirty="0" err="1"/>
              <a:t>waardoor</a:t>
            </a:r>
            <a:r>
              <a:rPr lang="en-US" baseline="0" dirty="0"/>
              <a:t> </a:t>
            </a:r>
            <a:r>
              <a:rPr lang="en-US" baseline="0" dirty="0" err="1"/>
              <a:t>beveiliging</a:t>
            </a:r>
            <a:r>
              <a:rPr lang="en-US" baseline="0" dirty="0"/>
              <a:t> </a:t>
            </a:r>
            <a:r>
              <a:rPr lang="en-US" baseline="0" dirty="0" err="1"/>
              <a:t>noodzakelijk</a:t>
            </a:r>
            <a:r>
              <a:rPr lang="en-US" baseline="0" dirty="0"/>
              <a:t> is </a:t>
            </a:r>
            <a:r>
              <a:rPr lang="en-US" baseline="0" dirty="0" err="1"/>
              <a:t>bestaande</a:t>
            </a:r>
            <a:r>
              <a:rPr lang="en-US" baseline="0" dirty="0"/>
              <a:t> </a:t>
            </a:r>
            <a:r>
              <a:rPr lang="en-US" baseline="0" dirty="0" err="1"/>
              <a:t>projecten</a:t>
            </a:r>
            <a:r>
              <a:rPr lang="en-US" baseline="0" dirty="0"/>
              <a:t> </a:t>
            </a:r>
            <a:r>
              <a:rPr lang="en-US" baseline="0" dirty="0" err="1"/>
              <a:t>te</a:t>
            </a:r>
            <a:r>
              <a:rPr lang="en-US" baseline="0" dirty="0"/>
              <a:t> laten </a:t>
            </a:r>
            <a:r>
              <a:rPr lang="en-US" baseline="0" dirty="0" err="1"/>
              <a:t>doorgaan</a:t>
            </a:r>
            <a:r>
              <a:rPr lang="en-US" baseline="0" dirty="0"/>
              <a:t>, of </a:t>
            </a:r>
            <a:r>
              <a:rPr lang="en-US" baseline="0" dirty="0" err="1"/>
              <a:t>aan</a:t>
            </a:r>
            <a:r>
              <a:rPr lang="en-US" baseline="0" dirty="0"/>
              <a:t> </a:t>
            </a:r>
            <a:r>
              <a:rPr lang="en-US" baseline="0" dirty="0" err="1"/>
              <a:t>plotselinge</a:t>
            </a:r>
            <a:r>
              <a:rPr lang="en-US" baseline="0" dirty="0"/>
              <a:t> </a:t>
            </a:r>
            <a:r>
              <a:rPr lang="en-US" baseline="0" dirty="0" err="1"/>
              <a:t>droogtes</a:t>
            </a:r>
            <a:r>
              <a:rPr lang="en-US" baseline="0" dirty="0"/>
              <a:t> die tot </a:t>
            </a:r>
            <a:r>
              <a:rPr lang="en-US" baseline="0" dirty="0" err="1"/>
              <a:t>hongersnood</a:t>
            </a:r>
            <a:r>
              <a:rPr lang="en-US" baseline="0" dirty="0"/>
              <a:t> </a:t>
            </a:r>
            <a:r>
              <a:rPr lang="en-US" baseline="0" dirty="0" err="1"/>
              <a:t>en</a:t>
            </a:r>
            <a:r>
              <a:rPr lang="en-US" baseline="0" dirty="0"/>
              <a:t> </a:t>
            </a:r>
            <a:r>
              <a:rPr lang="en-US" baseline="0" dirty="0" err="1"/>
              <a:t>conflicten</a:t>
            </a:r>
            <a:r>
              <a:rPr lang="en-US" baseline="0" dirty="0"/>
              <a:t> </a:t>
            </a:r>
            <a:r>
              <a:rPr lang="en-US" baseline="0" dirty="0" err="1"/>
              <a:t>leiden</a:t>
            </a:r>
            <a:r>
              <a:rPr lang="en-US" baseline="0" dirty="0"/>
              <a:t>. In de </a:t>
            </a:r>
            <a:r>
              <a:rPr lang="en-US" baseline="0" dirty="0" err="1"/>
              <a:t>literatuur</a:t>
            </a:r>
            <a:r>
              <a:rPr lang="en-US" baseline="0" dirty="0"/>
              <a:t> </a:t>
            </a:r>
            <a:r>
              <a:rPr lang="en-US" baseline="0" dirty="0" err="1"/>
              <a:t>noemen</a:t>
            </a:r>
            <a:r>
              <a:rPr lang="en-US" baseline="0" dirty="0"/>
              <a:t> we </a:t>
            </a:r>
            <a:r>
              <a:rPr lang="en-US" baseline="0" dirty="0" err="1"/>
              <a:t>dit</a:t>
            </a:r>
            <a:r>
              <a:rPr lang="en-US" baseline="0" dirty="0"/>
              <a:t> de mate </a:t>
            </a:r>
            <a:r>
              <a:rPr lang="en-US" baseline="0" dirty="0" err="1"/>
              <a:t>waarin</a:t>
            </a:r>
            <a:r>
              <a:rPr lang="en-US" baseline="0" dirty="0"/>
              <a:t> </a:t>
            </a:r>
            <a:r>
              <a:rPr lang="en-US" baseline="0" dirty="0" err="1"/>
              <a:t>organisaties</a:t>
            </a:r>
            <a:r>
              <a:rPr lang="en-US" baseline="0" dirty="0"/>
              <a:t> “</a:t>
            </a:r>
            <a:r>
              <a:rPr lang="en-US" baseline="0" dirty="0" err="1"/>
              <a:t>adaptieve</a:t>
            </a:r>
            <a:r>
              <a:rPr lang="en-US" baseline="0" dirty="0"/>
              <a:t> </a:t>
            </a:r>
            <a:r>
              <a:rPr lang="en-US" baseline="0" dirty="0" err="1"/>
              <a:t>capaciteiten</a:t>
            </a:r>
            <a:r>
              <a:rPr lang="en-US" baseline="0" dirty="0"/>
              <a:t>” </a:t>
            </a:r>
            <a:r>
              <a:rPr lang="en-US" baseline="0" dirty="0" err="1"/>
              <a:t>hebben</a:t>
            </a:r>
            <a:r>
              <a:rPr lang="en-US" baseline="0" dirty="0"/>
              <a:t>, de mate </a:t>
            </a:r>
            <a:r>
              <a:rPr lang="en-US" baseline="0" dirty="0" err="1"/>
              <a:t>waarin</a:t>
            </a:r>
            <a:r>
              <a:rPr lang="en-US" baseline="0" dirty="0"/>
              <a:t> ze </a:t>
            </a:r>
            <a:r>
              <a:rPr lang="en-US" baseline="0" dirty="0" err="1"/>
              <a:t>flexibel</a:t>
            </a:r>
            <a:r>
              <a:rPr lang="en-US" baseline="0" dirty="0"/>
              <a:t> </a:t>
            </a:r>
            <a:r>
              <a:rPr lang="en-US" baseline="0" dirty="0" err="1"/>
              <a:t>kunnen</a:t>
            </a:r>
            <a:r>
              <a:rPr lang="en-US" baseline="0" dirty="0"/>
              <a:t> </a:t>
            </a:r>
            <a:r>
              <a:rPr lang="en-US" baseline="0" dirty="0" err="1"/>
              <a:t>reageren</a:t>
            </a:r>
            <a:r>
              <a:rPr lang="en-US" baseline="0" dirty="0"/>
              <a:t> op </a:t>
            </a:r>
            <a:r>
              <a:rPr lang="en-US" baseline="0" dirty="0" err="1"/>
              <a:t>veranderingen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Een</a:t>
            </a:r>
            <a:r>
              <a:rPr lang="en-US" baseline="0" dirty="0"/>
              <a:t> </a:t>
            </a:r>
            <a:r>
              <a:rPr lang="en-US" baseline="0" dirty="0" err="1"/>
              <a:t>andere</a:t>
            </a:r>
            <a:r>
              <a:rPr lang="en-US" baseline="0" dirty="0"/>
              <a:t> </a:t>
            </a:r>
            <a:r>
              <a:rPr lang="en-US" baseline="0" dirty="0" err="1"/>
              <a:t>belangrijke</a:t>
            </a:r>
            <a:r>
              <a:rPr lang="en-US" baseline="0" dirty="0"/>
              <a:t> </a:t>
            </a:r>
            <a:r>
              <a:rPr lang="en-US" baseline="0" dirty="0" err="1"/>
              <a:t>reden</a:t>
            </a:r>
            <a:r>
              <a:rPr lang="en-US" baseline="0" dirty="0"/>
              <a:t> </a:t>
            </a:r>
            <a:r>
              <a:rPr lang="en-US" baseline="0" dirty="0" err="1"/>
              <a:t>waarom</a:t>
            </a:r>
            <a:r>
              <a:rPr lang="en-US" baseline="0" dirty="0"/>
              <a:t> </a:t>
            </a:r>
            <a:r>
              <a:rPr lang="en-US" baseline="0" dirty="0" err="1"/>
              <a:t>organisaties</a:t>
            </a:r>
            <a:r>
              <a:rPr lang="en-US" baseline="0" dirty="0"/>
              <a:t> </a:t>
            </a:r>
            <a:r>
              <a:rPr lang="en-US" baseline="0" dirty="0" err="1"/>
              <a:t>toegang</a:t>
            </a:r>
            <a:r>
              <a:rPr lang="en-US" baseline="0" dirty="0"/>
              <a:t> </a:t>
            </a:r>
            <a:r>
              <a:rPr lang="en-US" baseline="0" dirty="0" err="1"/>
              <a:t>zouden</a:t>
            </a:r>
            <a:r>
              <a:rPr lang="en-US" baseline="0" dirty="0"/>
              <a:t> </a:t>
            </a:r>
            <a:r>
              <a:rPr lang="en-US" baseline="0" dirty="0" err="1"/>
              <a:t>moeten</a:t>
            </a:r>
            <a:r>
              <a:rPr lang="en-US" baseline="0" dirty="0"/>
              <a:t> </a:t>
            </a:r>
            <a:r>
              <a:rPr lang="en-US" baseline="0" dirty="0" err="1"/>
              <a:t>hebben</a:t>
            </a:r>
            <a:r>
              <a:rPr lang="en-US" baseline="0" dirty="0"/>
              <a:t> tot </a:t>
            </a:r>
            <a:r>
              <a:rPr lang="en-US" baseline="0" dirty="0" err="1"/>
              <a:t>een</a:t>
            </a:r>
            <a:r>
              <a:rPr lang="en-US" baseline="0" dirty="0"/>
              <a:t> </a:t>
            </a:r>
            <a:r>
              <a:rPr lang="en-US" baseline="0" dirty="0" err="1"/>
              <a:t>bepaalde</a:t>
            </a:r>
            <a:r>
              <a:rPr lang="en-US" baseline="0" dirty="0"/>
              <a:t> mate van </a:t>
            </a:r>
            <a:r>
              <a:rPr lang="en-US" baseline="0" dirty="0" err="1"/>
              <a:t>vrij</a:t>
            </a:r>
            <a:r>
              <a:rPr lang="en-US" baseline="0" dirty="0"/>
              <a:t> </a:t>
            </a:r>
            <a:r>
              <a:rPr lang="en-US" baseline="0" dirty="0" err="1"/>
              <a:t>besteedbare</a:t>
            </a:r>
            <a:r>
              <a:rPr lang="en-US" baseline="0" dirty="0"/>
              <a:t> financiering </a:t>
            </a:r>
            <a:r>
              <a:rPr lang="en-US" baseline="0" dirty="0" err="1"/>
              <a:t>heeft</a:t>
            </a:r>
            <a:r>
              <a:rPr lang="en-US" baseline="0" dirty="0"/>
              <a:t> er mee </a:t>
            </a:r>
            <a:r>
              <a:rPr lang="en-US" baseline="0" dirty="0" err="1"/>
              <a:t>te</a:t>
            </a:r>
            <a:r>
              <a:rPr lang="en-US" baseline="0" dirty="0"/>
              <a:t> </a:t>
            </a:r>
            <a:r>
              <a:rPr lang="en-US" baseline="0" dirty="0" err="1"/>
              <a:t>maken</a:t>
            </a:r>
            <a:r>
              <a:rPr lang="en-US" baseline="0" dirty="0"/>
              <a:t> </a:t>
            </a:r>
            <a:r>
              <a:rPr lang="en-US" baseline="0" dirty="0" err="1"/>
              <a:t>dat</a:t>
            </a:r>
            <a:r>
              <a:rPr lang="en-US" baseline="0" dirty="0"/>
              <a:t> </a:t>
            </a:r>
            <a:r>
              <a:rPr lang="en-US" baseline="0" dirty="0" err="1"/>
              <a:t>organisaties</a:t>
            </a:r>
            <a:r>
              <a:rPr lang="en-US" baseline="0" dirty="0"/>
              <a:t> in </a:t>
            </a:r>
            <a:r>
              <a:rPr lang="en-US" baseline="0" dirty="0" err="1"/>
              <a:t>staat</a:t>
            </a:r>
            <a:r>
              <a:rPr lang="en-US" baseline="0" dirty="0"/>
              <a:t> </a:t>
            </a:r>
            <a:r>
              <a:rPr lang="en-US" baseline="0" dirty="0" err="1"/>
              <a:t>moeten</a:t>
            </a:r>
            <a:r>
              <a:rPr lang="en-US" baseline="0" dirty="0"/>
              <a:t> </a:t>
            </a:r>
            <a:r>
              <a:rPr lang="en-US" baseline="0" dirty="0" err="1"/>
              <a:t>zijn</a:t>
            </a:r>
            <a:r>
              <a:rPr lang="en-US" baseline="0" dirty="0"/>
              <a:t> om </a:t>
            </a:r>
            <a:r>
              <a:rPr lang="en-US" baseline="0" dirty="0" err="1"/>
              <a:t>onafhankelijk</a:t>
            </a:r>
            <a:r>
              <a:rPr lang="en-US" baseline="0" dirty="0"/>
              <a:t> van de </a:t>
            </a:r>
            <a:r>
              <a:rPr lang="en-US" baseline="0" dirty="0" err="1"/>
              <a:t>overheid</a:t>
            </a:r>
            <a:r>
              <a:rPr lang="en-US" baseline="0" dirty="0"/>
              <a:t>, </a:t>
            </a:r>
            <a:r>
              <a:rPr lang="en-US" baseline="0" dirty="0" err="1"/>
              <a:t>donateurs</a:t>
            </a:r>
            <a:r>
              <a:rPr lang="en-US" baseline="0" dirty="0"/>
              <a:t>, </a:t>
            </a:r>
            <a:r>
              <a:rPr lang="en-US" baseline="0" dirty="0" err="1"/>
              <a:t>fondsen</a:t>
            </a:r>
            <a:r>
              <a:rPr lang="en-US" baseline="0" dirty="0"/>
              <a:t> </a:t>
            </a:r>
            <a:r>
              <a:rPr lang="en-US" baseline="0" dirty="0" err="1"/>
              <a:t>en</a:t>
            </a:r>
            <a:r>
              <a:rPr lang="en-US" baseline="0" dirty="0"/>
              <a:t> </a:t>
            </a:r>
            <a:r>
              <a:rPr lang="en-US" baseline="0" dirty="0" err="1"/>
              <a:t>bedrijven</a:t>
            </a:r>
            <a:r>
              <a:rPr lang="en-US" baseline="0" dirty="0"/>
              <a:t> </a:t>
            </a:r>
            <a:r>
              <a:rPr lang="en-US" baseline="0" dirty="0" err="1"/>
              <a:t>hun</a:t>
            </a:r>
            <a:r>
              <a:rPr lang="en-US" baseline="0" dirty="0"/>
              <a:t> </a:t>
            </a:r>
            <a:r>
              <a:rPr lang="en-US" baseline="0" dirty="0" err="1"/>
              <a:t>werk</a:t>
            </a:r>
            <a:r>
              <a:rPr lang="en-US" baseline="0" dirty="0"/>
              <a:t> </a:t>
            </a:r>
            <a:r>
              <a:rPr lang="en-US" baseline="0" dirty="0" err="1"/>
              <a:t>te</a:t>
            </a:r>
            <a:r>
              <a:rPr lang="en-US" baseline="0" dirty="0"/>
              <a:t> </a:t>
            </a:r>
            <a:r>
              <a:rPr lang="en-US" baseline="0" dirty="0" err="1"/>
              <a:t>doen</a:t>
            </a:r>
            <a:r>
              <a:rPr lang="en-US" baseline="0" dirty="0"/>
              <a:t>. In de </a:t>
            </a:r>
            <a:r>
              <a:rPr lang="en-US" baseline="0" dirty="0" err="1"/>
              <a:t>literatuur</a:t>
            </a:r>
            <a:r>
              <a:rPr lang="en-US" baseline="0" dirty="0"/>
              <a:t> </a:t>
            </a:r>
            <a:r>
              <a:rPr lang="en-US" baseline="0" dirty="0" err="1"/>
              <a:t>wordt</a:t>
            </a:r>
            <a:r>
              <a:rPr lang="en-US" baseline="0" dirty="0"/>
              <a:t> </a:t>
            </a:r>
            <a:r>
              <a:rPr lang="en-US" baseline="0" dirty="0" err="1"/>
              <a:t>dit</a:t>
            </a:r>
            <a:r>
              <a:rPr lang="en-US" baseline="0" dirty="0"/>
              <a:t> “</a:t>
            </a:r>
            <a:r>
              <a:rPr lang="en-US" baseline="0" dirty="0" err="1"/>
              <a:t>missie</a:t>
            </a:r>
            <a:r>
              <a:rPr lang="en-US" baseline="0" dirty="0"/>
              <a:t> </a:t>
            </a:r>
            <a:r>
              <a:rPr lang="en-US" baseline="0" dirty="0" err="1"/>
              <a:t>orientatie</a:t>
            </a:r>
            <a:r>
              <a:rPr lang="en-US" baseline="0" dirty="0"/>
              <a:t>” </a:t>
            </a:r>
            <a:r>
              <a:rPr lang="en-US" baseline="0" dirty="0" err="1"/>
              <a:t>genoemd</a:t>
            </a:r>
            <a:r>
              <a:rPr lang="en-US" baseline="0" dirty="0"/>
              <a:t>. </a:t>
            </a:r>
            <a:r>
              <a:rPr lang="en-US" baseline="0" dirty="0" err="1"/>
              <a:t>Deze</a:t>
            </a:r>
            <a:r>
              <a:rPr lang="en-US" baseline="0" dirty="0"/>
              <a:t> </a:t>
            </a:r>
            <a:r>
              <a:rPr lang="en-US" baseline="0" dirty="0" err="1"/>
              <a:t>capaciteit</a:t>
            </a:r>
            <a:r>
              <a:rPr lang="en-US" baseline="0" dirty="0"/>
              <a:t> van </a:t>
            </a:r>
            <a:r>
              <a:rPr lang="en-US" baseline="0" dirty="0" err="1"/>
              <a:t>goededoelenorganisaties</a:t>
            </a:r>
            <a:r>
              <a:rPr lang="en-US" baseline="0" dirty="0"/>
              <a:t> </a:t>
            </a:r>
            <a:r>
              <a:rPr lang="en-US" baseline="0" dirty="0" err="1"/>
              <a:t>komt</a:t>
            </a:r>
            <a:r>
              <a:rPr lang="en-US" baseline="0" dirty="0"/>
              <a:t> in </a:t>
            </a:r>
            <a:r>
              <a:rPr lang="en-US" baseline="0" dirty="0" err="1"/>
              <a:t>gevaar</a:t>
            </a:r>
            <a:r>
              <a:rPr lang="en-US" baseline="0" dirty="0"/>
              <a:t> </a:t>
            </a:r>
            <a:r>
              <a:rPr lang="en-US" baseline="0" dirty="0" err="1"/>
              <a:t>wanneer</a:t>
            </a:r>
            <a:r>
              <a:rPr lang="en-US" baseline="0" dirty="0"/>
              <a:t> </a:t>
            </a:r>
            <a:r>
              <a:rPr lang="en-US" baseline="0" dirty="0" err="1"/>
              <a:t>organisaties</a:t>
            </a:r>
            <a:r>
              <a:rPr lang="en-US" baseline="0" dirty="0"/>
              <a:t> </a:t>
            </a:r>
            <a:r>
              <a:rPr lang="en-US" baseline="0" dirty="0" err="1"/>
              <a:t>alleen</a:t>
            </a:r>
            <a:r>
              <a:rPr lang="en-US" baseline="0" dirty="0"/>
              <a:t> </a:t>
            </a:r>
            <a:r>
              <a:rPr lang="en-US" baseline="0" dirty="0" err="1"/>
              <a:t>kunnen</a:t>
            </a:r>
            <a:r>
              <a:rPr lang="en-US" baseline="0" dirty="0"/>
              <a:t> </a:t>
            </a:r>
            <a:r>
              <a:rPr lang="en-US" baseline="0" dirty="0" err="1"/>
              <a:t>overleven</a:t>
            </a:r>
            <a:r>
              <a:rPr lang="en-US" baseline="0" dirty="0"/>
              <a:t> door </a:t>
            </a:r>
            <a:r>
              <a:rPr lang="en-US" baseline="0" dirty="0" err="1"/>
              <a:t>specifieke</a:t>
            </a:r>
            <a:r>
              <a:rPr lang="en-US" baseline="0" dirty="0"/>
              <a:t> </a:t>
            </a:r>
            <a:r>
              <a:rPr lang="en-US" baseline="0" dirty="0" err="1"/>
              <a:t>projecten</a:t>
            </a:r>
            <a:r>
              <a:rPr lang="en-US" baseline="0" dirty="0"/>
              <a:t> </a:t>
            </a:r>
            <a:r>
              <a:rPr lang="en-US" baseline="0" dirty="0" err="1"/>
              <a:t>uit</a:t>
            </a:r>
            <a:r>
              <a:rPr lang="en-US" baseline="0" dirty="0"/>
              <a:t> </a:t>
            </a:r>
            <a:r>
              <a:rPr lang="en-US" baseline="0" dirty="0" err="1"/>
              <a:t>te</a:t>
            </a:r>
            <a:r>
              <a:rPr lang="en-US" baseline="0" dirty="0"/>
              <a:t> </a:t>
            </a:r>
            <a:r>
              <a:rPr lang="en-US" baseline="0" dirty="0" err="1"/>
              <a:t>voeren</a:t>
            </a:r>
            <a:r>
              <a:rPr lang="en-US" baseline="0" dirty="0"/>
              <a:t> die ‘</a:t>
            </a:r>
            <a:r>
              <a:rPr lang="en-US" baseline="0" dirty="0" err="1"/>
              <a:t>makkelijk</a:t>
            </a:r>
            <a:r>
              <a:rPr lang="en-US" baseline="0" dirty="0"/>
              <a:t>’ </a:t>
            </a:r>
            <a:r>
              <a:rPr lang="en-US" baseline="0" dirty="0" err="1"/>
              <a:t>gefinancierd</a:t>
            </a:r>
            <a:r>
              <a:rPr lang="en-US" baseline="0" dirty="0"/>
              <a:t> </a:t>
            </a:r>
            <a:r>
              <a:rPr lang="en-US" baseline="0" dirty="0" err="1"/>
              <a:t>kunnen</a:t>
            </a:r>
            <a:r>
              <a:rPr lang="en-US" baseline="0" dirty="0"/>
              <a:t> </a:t>
            </a:r>
            <a:r>
              <a:rPr lang="en-US" baseline="0" dirty="0" err="1"/>
              <a:t>worden</a:t>
            </a:r>
            <a:r>
              <a:rPr lang="en-US" baseline="0" dirty="0"/>
              <a:t>. Maar die </a:t>
            </a:r>
            <a:r>
              <a:rPr lang="en-US" baseline="0" dirty="0" err="1"/>
              <a:t>niet</a:t>
            </a:r>
            <a:r>
              <a:rPr lang="en-US" baseline="0" dirty="0"/>
              <a:t> in </a:t>
            </a:r>
            <a:r>
              <a:rPr lang="en-US" baseline="0" dirty="0" err="1"/>
              <a:t>lijn</a:t>
            </a:r>
            <a:r>
              <a:rPr lang="en-US" baseline="0" dirty="0"/>
              <a:t> </a:t>
            </a:r>
            <a:r>
              <a:rPr lang="en-US" baseline="0" dirty="0" err="1"/>
              <a:t>zijn</a:t>
            </a:r>
            <a:r>
              <a:rPr lang="en-US" baseline="0" dirty="0"/>
              <a:t> met hoe de </a:t>
            </a:r>
            <a:r>
              <a:rPr lang="en-US" baseline="0" dirty="0" err="1"/>
              <a:t>organisaties</a:t>
            </a:r>
            <a:r>
              <a:rPr lang="en-US" baseline="0" dirty="0"/>
              <a:t> </a:t>
            </a:r>
            <a:r>
              <a:rPr lang="en-US" baseline="0" dirty="0" err="1"/>
              <a:t>haar</a:t>
            </a:r>
            <a:r>
              <a:rPr lang="en-US" baseline="0" dirty="0"/>
              <a:t> eigen </a:t>
            </a:r>
            <a:r>
              <a:rPr lang="en-US" baseline="0" dirty="0" err="1"/>
              <a:t>doelen</a:t>
            </a:r>
            <a:r>
              <a:rPr lang="en-US" baseline="0" dirty="0"/>
              <a:t> </a:t>
            </a:r>
            <a:r>
              <a:rPr lang="en-US" baseline="0" dirty="0" err="1"/>
              <a:t>kan</a:t>
            </a:r>
            <a:r>
              <a:rPr lang="en-US" baseline="0" dirty="0"/>
              <a:t> </a:t>
            </a:r>
            <a:r>
              <a:rPr lang="en-US" baseline="0" dirty="0" err="1"/>
              <a:t>bereiken</a:t>
            </a:r>
            <a:r>
              <a:rPr lang="en-US" baseline="0" dirty="0"/>
              <a:t>. </a:t>
            </a:r>
            <a:r>
              <a:rPr lang="en-US" baseline="0" dirty="0" err="1"/>
              <a:t>Een</a:t>
            </a:r>
            <a:r>
              <a:rPr lang="en-US" baseline="0" dirty="0"/>
              <a:t> </a:t>
            </a:r>
            <a:r>
              <a:rPr lang="en-US" baseline="0" dirty="0" err="1"/>
              <a:t>ander</a:t>
            </a:r>
            <a:r>
              <a:rPr lang="en-US" baseline="0" dirty="0"/>
              <a:t> </a:t>
            </a:r>
            <a:r>
              <a:rPr lang="en-US" baseline="0" dirty="0" err="1"/>
              <a:t>voorbeeld</a:t>
            </a:r>
            <a:r>
              <a:rPr lang="en-US" baseline="0" dirty="0"/>
              <a:t> is </a:t>
            </a:r>
            <a:r>
              <a:rPr lang="en-US" baseline="0" dirty="0" err="1"/>
              <a:t>dat</a:t>
            </a:r>
            <a:r>
              <a:rPr lang="en-US" baseline="0" dirty="0"/>
              <a:t> </a:t>
            </a:r>
            <a:r>
              <a:rPr lang="en-US" baseline="0" dirty="0" err="1"/>
              <a:t>kritische</a:t>
            </a:r>
            <a:r>
              <a:rPr lang="en-US" baseline="0" dirty="0"/>
              <a:t> </a:t>
            </a:r>
            <a:r>
              <a:rPr lang="en-US" baseline="0" dirty="0" err="1"/>
              <a:t>organisaties</a:t>
            </a:r>
            <a:r>
              <a:rPr lang="en-US" baseline="0" dirty="0"/>
              <a:t>, </a:t>
            </a:r>
            <a:r>
              <a:rPr lang="en-US" baseline="0" dirty="0" err="1"/>
              <a:t>bijvoorbeeld</a:t>
            </a:r>
            <a:r>
              <a:rPr lang="en-US" baseline="0" dirty="0"/>
              <a:t> op </a:t>
            </a:r>
            <a:r>
              <a:rPr lang="en-US" baseline="0" dirty="0" err="1"/>
              <a:t>mensenrechten</a:t>
            </a:r>
            <a:r>
              <a:rPr lang="en-US" baseline="0" dirty="0"/>
              <a:t>, de </a:t>
            </a:r>
            <a:r>
              <a:rPr lang="en-US" baseline="0" dirty="0" err="1"/>
              <a:t>oorlog</a:t>
            </a:r>
            <a:r>
              <a:rPr lang="en-US" baseline="0" dirty="0"/>
              <a:t> in </a:t>
            </a:r>
            <a:r>
              <a:rPr lang="en-US" baseline="0" dirty="0" err="1"/>
              <a:t>Palestina</a:t>
            </a:r>
            <a:r>
              <a:rPr lang="en-US" baseline="0" dirty="0"/>
              <a:t>, </a:t>
            </a:r>
            <a:r>
              <a:rPr lang="en-US" baseline="0" dirty="0" err="1"/>
              <a:t>klimaatverandering</a:t>
            </a:r>
            <a:r>
              <a:rPr lang="en-US" baseline="0" dirty="0"/>
              <a:t>, </a:t>
            </a:r>
            <a:r>
              <a:rPr lang="en-US" baseline="0" dirty="0" err="1"/>
              <a:t>ervaren</a:t>
            </a:r>
            <a:r>
              <a:rPr lang="en-US" baseline="0" dirty="0"/>
              <a:t> </a:t>
            </a:r>
            <a:r>
              <a:rPr lang="en-US" baseline="0" dirty="0" err="1"/>
              <a:t>dat</a:t>
            </a:r>
            <a:r>
              <a:rPr lang="en-US" baseline="0" dirty="0"/>
              <a:t> financiers </a:t>
            </a:r>
            <a:r>
              <a:rPr lang="en-US" baseline="0" dirty="0" err="1"/>
              <a:t>eisen</a:t>
            </a:r>
            <a:r>
              <a:rPr lang="en-US" baseline="0" dirty="0"/>
              <a:t> </a:t>
            </a:r>
            <a:r>
              <a:rPr lang="en-US" baseline="0" dirty="0" err="1"/>
              <a:t>hebben</a:t>
            </a:r>
            <a:r>
              <a:rPr lang="en-US" baseline="0" dirty="0"/>
              <a:t> over </a:t>
            </a:r>
            <a:r>
              <a:rPr lang="en-US" baseline="0" dirty="0" err="1"/>
              <a:t>hun</a:t>
            </a:r>
            <a:r>
              <a:rPr lang="en-US" baseline="0" dirty="0"/>
              <a:t> </a:t>
            </a:r>
            <a:r>
              <a:rPr lang="en-US" baseline="0" dirty="0" err="1"/>
              <a:t>inhoudelijke</a:t>
            </a:r>
            <a:r>
              <a:rPr lang="en-US" baseline="0" dirty="0"/>
              <a:t> </a:t>
            </a:r>
            <a:r>
              <a:rPr lang="en-US" baseline="0" dirty="0" err="1"/>
              <a:t>werk</a:t>
            </a:r>
            <a:r>
              <a:rPr lang="en-US" baseline="0" dirty="0"/>
              <a:t>. </a:t>
            </a:r>
            <a:r>
              <a:rPr lang="en-US" baseline="0" dirty="0" err="1"/>
              <a:t>Vrij</a:t>
            </a:r>
            <a:r>
              <a:rPr lang="en-US" baseline="0" dirty="0"/>
              <a:t> </a:t>
            </a:r>
            <a:r>
              <a:rPr lang="en-US" baseline="0" dirty="0" err="1"/>
              <a:t>besteedbare</a:t>
            </a:r>
            <a:r>
              <a:rPr lang="en-US" baseline="0" dirty="0"/>
              <a:t> financiering </a:t>
            </a:r>
            <a:r>
              <a:rPr lang="en-US" baseline="0" dirty="0" err="1"/>
              <a:t>zorgt</a:t>
            </a:r>
            <a:r>
              <a:rPr lang="en-US" baseline="0" dirty="0"/>
              <a:t> er </a:t>
            </a:r>
            <a:r>
              <a:rPr lang="en-US" baseline="0" dirty="0" err="1"/>
              <a:t>voor</a:t>
            </a:r>
            <a:r>
              <a:rPr lang="en-US" baseline="0" dirty="0"/>
              <a:t> </a:t>
            </a:r>
            <a:r>
              <a:rPr lang="en-US" baseline="0" dirty="0" err="1"/>
              <a:t>dat</a:t>
            </a:r>
            <a:r>
              <a:rPr lang="en-US" baseline="0" dirty="0"/>
              <a:t> </a:t>
            </a:r>
            <a:r>
              <a:rPr lang="en-US" baseline="0" dirty="0" err="1"/>
              <a:t>organisaties</a:t>
            </a:r>
            <a:r>
              <a:rPr lang="en-US" baseline="0" dirty="0"/>
              <a:t> </a:t>
            </a:r>
            <a:r>
              <a:rPr lang="en-US" baseline="0" dirty="0" err="1"/>
              <a:t>onafhankelijk</a:t>
            </a:r>
            <a:r>
              <a:rPr lang="en-US" baseline="0" dirty="0"/>
              <a:t> </a:t>
            </a:r>
            <a:r>
              <a:rPr lang="en-US" baseline="0" dirty="0" err="1"/>
              <a:t>en</a:t>
            </a:r>
            <a:r>
              <a:rPr lang="en-US" baseline="0" dirty="0"/>
              <a:t> </a:t>
            </a:r>
            <a:r>
              <a:rPr lang="en-US" baseline="0" dirty="0" err="1"/>
              <a:t>kritisch</a:t>
            </a:r>
            <a:r>
              <a:rPr lang="en-US" baseline="0" dirty="0"/>
              <a:t> </a:t>
            </a:r>
            <a:r>
              <a:rPr lang="en-US" baseline="0" dirty="0" err="1"/>
              <a:t>hun</a:t>
            </a:r>
            <a:r>
              <a:rPr lang="en-US" baseline="0" dirty="0"/>
              <a:t> </a:t>
            </a:r>
            <a:r>
              <a:rPr lang="en-US" baseline="0" dirty="0" err="1"/>
              <a:t>missie</a:t>
            </a:r>
            <a:r>
              <a:rPr lang="en-US" baseline="0" dirty="0"/>
              <a:t> </a:t>
            </a:r>
            <a:r>
              <a:rPr lang="en-US" baseline="0" dirty="0" err="1"/>
              <a:t>kunnen</a:t>
            </a:r>
            <a:r>
              <a:rPr lang="en-US" baseline="0" dirty="0"/>
              <a:t> </a:t>
            </a:r>
            <a:r>
              <a:rPr lang="en-US" baseline="0" dirty="0" err="1"/>
              <a:t>uitvoeren</a:t>
            </a:r>
            <a:r>
              <a:rPr lang="en-US" baseline="0" dirty="0"/>
              <a:t>, </a:t>
            </a:r>
            <a:r>
              <a:rPr lang="en-US" baseline="0" dirty="0" err="1"/>
              <a:t>een</a:t>
            </a:r>
            <a:r>
              <a:rPr lang="en-US" baseline="0" dirty="0"/>
              <a:t> </a:t>
            </a:r>
            <a:r>
              <a:rPr lang="en-US" baseline="0" dirty="0" err="1"/>
              <a:t>belangrijke</a:t>
            </a:r>
            <a:r>
              <a:rPr lang="en-US" baseline="0" dirty="0"/>
              <a:t> </a:t>
            </a:r>
            <a:r>
              <a:rPr lang="en-US" baseline="0" dirty="0" err="1"/>
              <a:t>rol</a:t>
            </a:r>
            <a:r>
              <a:rPr lang="en-US" baseline="0" dirty="0"/>
              <a:t> </a:t>
            </a:r>
            <a:r>
              <a:rPr lang="en-US" baseline="0" dirty="0" err="1"/>
              <a:t>voor</a:t>
            </a:r>
            <a:r>
              <a:rPr lang="en-US" baseline="0" dirty="0"/>
              <a:t> </a:t>
            </a:r>
            <a:r>
              <a:rPr lang="en-US" baseline="0" dirty="0" err="1"/>
              <a:t>filantropie</a:t>
            </a:r>
            <a:r>
              <a:rPr lang="en-US" baseline="0" dirty="0"/>
              <a:t> in </a:t>
            </a:r>
            <a:r>
              <a:rPr lang="en-US" baseline="0" dirty="0" err="1"/>
              <a:t>onze</a:t>
            </a:r>
            <a:r>
              <a:rPr lang="en-US" baseline="0" dirty="0"/>
              <a:t> </a:t>
            </a:r>
            <a:r>
              <a:rPr lang="en-US" baseline="0" dirty="0" err="1"/>
              <a:t>samenleving</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58043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Nu naar de financieringsstrategie van financiers in de filantropische sector, en dan specifiek fondsen.</a:t>
            </a:r>
          </a:p>
          <a:p>
            <a:endParaRPr lang="nl-NL" dirty="0"/>
          </a:p>
          <a:p>
            <a:r>
              <a:rPr lang="nl-NL" dirty="0"/>
              <a:t>In grote lijnen financieren ze middels een combinatie van drie soorten financieringsmodellen: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Projectmatige financiering.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Kernfinanciering (operationele steun, continuïteitsfinanciering of </a:t>
            </a:r>
            <a:r>
              <a:rPr lang="nl-NL" dirty="0" err="1"/>
              <a:t>capacity</a:t>
            </a:r>
            <a:r>
              <a:rPr lang="nl-NL" dirty="0"/>
              <a:t> building), expliciet bedoelt om te investeren in belangrijke ‘kern’ organisatorische of operationele capaciteiten, zoals administratie, personeel en faciliteiten.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Vrij besteedbare financiering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niet-representatieve survey onder 65 Nederlandse vermogensfondsen laat zien dat 98% van de fondsen projectfinanciering verstrekken. Een aanzienlijk deel (26%) doet daarnaast ook aan kernfinanciering of vrij besteedbare financiering. </a:t>
            </a:r>
            <a:r>
              <a:rPr lang="en-US" dirty="0"/>
              <a:t>In </a:t>
            </a:r>
            <a:r>
              <a:rPr lang="en-US" dirty="0" err="1"/>
              <a:t>bedragen</a:t>
            </a:r>
            <a:r>
              <a:rPr lang="en-US" dirty="0"/>
              <a:t> </a:t>
            </a:r>
            <a:r>
              <a:rPr lang="en-US" dirty="0" err="1"/>
              <a:t>komt</a:t>
            </a:r>
            <a:r>
              <a:rPr lang="en-US" dirty="0"/>
              <a:t> het </a:t>
            </a:r>
            <a:r>
              <a:rPr lang="en-US" dirty="0" err="1"/>
              <a:t>erop</a:t>
            </a:r>
            <a:r>
              <a:rPr lang="en-US" dirty="0"/>
              <a:t> </a:t>
            </a:r>
            <a:r>
              <a:rPr lang="en-US" dirty="0" err="1"/>
              <a:t>neer</a:t>
            </a:r>
            <a:r>
              <a:rPr lang="en-US" dirty="0"/>
              <a:t> </a:t>
            </a:r>
            <a:r>
              <a:rPr lang="en-US" dirty="0" err="1"/>
              <a:t>dat</a:t>
            </a:r>
            <a:r>
              <a:rPr lang="en-US" dirty="0"/>
              <a:t> 84% van de </a:t>
            </a:r>
            <a:r>
              <a:rPr lang="en-US" dirty="0" err="1"/>
              <a:t>totale</a:t>
            </a:r>
            <a:r>
              <a:rPr lang="en-US" dirty="0"/>
              <a:t> </a:t>
            </a:r>
            <a:r>
              <a:rPr lang="en-US" dirty="0" err="1"/>
              <a:t>giften</a:t>
            </a:r>
            <a:r>
              <a:rPr lang="en-US" dirty="0"/>
              <a:t> van </a:t>
            </a:r>
            <a:r>
              <a:rPr lang="en-US" dirty="0" err="1"/>
              <a:t>fondsen</a:t>
            </a:r>
            <a:r>
              <a:rPr lang="en-US" dirty="0"/>
              <a:t> </a:t>
            </a:r>
            <a:r>
              <a:rPr lang="en-US" dirty="0" err="1"/>
              <a:t>naar</a:t>
            </a:r>
            <a:r>
              <a:rPr lang="en-US" dirty="0"/>
              <a:t> </a:t>
            </a:r>
            <a:r>
              <a:rPr lang="en-US" dirty="0" err="1"/>
              <a:t>projectmatige</a:t>
            </a:r>
            <a:r>
              <a:rPr lang="en-US" dirty="0"/>
              <a:t> financiering </a:t>
            </a:r>
            <a:r>
              <a:rPr lang="en-US" dirty="0" err="1"/>
              <a:t>gaat</a:t>
            </a:r>
            <a:r>
              <a:rPr lang="en-US" dirty="0"/>
              <a:t>. </a:t>
            </a:r>
            <a:endParaRPr lang="nl-NL" dirty="0"/>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183226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Ik</a:t>
            </a:r>
            <a:r>
              <a:rPr lang="en-US" dirty="0"/>
              <a:t> </a:t>
            </a:r>
            <a:r>
              <a:rPr lang="en-US" dirty="0" err="1"/>
              <a:t>vroeg</a:t>
            </a:r>
            <a:r>
              <a:rPr lang="en-US" dirty="0"/>
              <a:t> de financiers in </a:t>
            </a:r>
            <a:r>
              <a:rPr lang="en-US" dirty="0" err="1"/>
              <a:t>deze</a:t>
            </a:r>
            <a:r>
              <a:rPr lang="en-US" dirty="0"/>
              <a:t> </a:t>
            </a:r>
            <a:r>
              <a:rPr lang="en-US" dirty="0" err="1"/>
              <a:t>zaal</a:t>
            </a:r>
            <a:r>
              <a:rPr lang="en-US" dirty="0"/>
              <a:t> </a:t>
            </a:r>
            <a:r>
              <a:rPr lang="en-US" dirty="0" err="1"/>
              <a:t>eerder</a:t>
            </a:r>
            <a:r>
              <a:rPr lang="en-US" dirty="0"/>
              <a:t> </a:t>
            </a:r>
            <a:r>
              <a:rPr lang="en-US" dirty="0" err="1"/>
              <a:t>na</a:t>
            </a:r>
            <a:r>
              <a:rPr lang="en-US" dirty="0"/>
              <a:t> </a:t>
            </a:r>
            <a:r>
              <a:rPr lang="en-US" dirty="0" err="1"/>
              <a:t>te</a:t>
            </a:r>
            <a:r>
              <a:rPr lang="en-US" dirty="0"/>
              <a:t> </a:t>
            </a:r>
            <a:r>
              <a:rPr lang="en-US" dirty="0" err="1"/>
              <a:t>denken</a:t>
            </a:r>
            <a:r>
              <a:rPr lang="en-US" dirty="0"/>
              <a:t> over hoe </a:t>
            </a:r>
            <a:r>
              <a:rPr lang="en-US" dirty="0" err="1"/>
              <a:t>uw</a:t>
            </a:r>
            <a:r>
              <a:rPr lang="en-US" dirty="0"/>
              <a:t> </a:t>
            </a:r>
            <a:r>
              <a:rPr lang="en-US" dirty="0" err="1"/>
              <a:t>missie</a:t>
            </a:r>
            <a:r>
              <a:rPr lang="en-US" dirty="0"/>
              <a:t> of Theory of Change </a:t>
            </a:r>
            <a:r>
              <a:rPr lang="en-US" dirty="0" err="1"/>
              <a:t>aansluit</a:t>
            </a:r>
            <a:r>
              <a:rPr lang="en-US" dirty="0"/>
              <a:t> </a:t>
            </a:r>
            <a:r>
              <a:rPr lang="en-US" dirty="0" err="1"/>
              <a:t>bij</a:t>
            </a:r>
            <a:r>
              <a:rPr lang="en-US" dirty="0"/>
              <a:t> </a:t>
            </a:r>
            <a:r>
              <a:rPr lang="en-US" dirty="0" err="1"/>
              <a:t>uw</a:t>
            </a:r>
            <a:r>
              <a:rPr lang="en-US" dirty="0"/>
              <a:t> </a:t>
            </a:r>
            <a:r>
              <a:rPr lang="en-US" dirty="0" err="1"/>
              <a:t>financieringsstrategie</a:t>
            </a:r>
            <a:r>
              <a:rPr lang="en-US" dirty="0"/>
              <a:t>. Vaak </a:t>
            </a:r>
            <a:r>
              <a:rPr lang="en-US" dirty="0" err="1"/>
              <a:t>zien</a:t>
            </a:r>
            <a:r>
              <a:rPr lang="en-US" dirty="0"/>
              <a:t> we </a:t>
            </a:r>
            <a:r>
              <a:rPr lang="en-US" dirty="0" err="1"/>
              <a:t>dat</a:t>
            </a:r>
            <a:r>
              <a:rPr lang="en-US" dirty="0"/>
              <a:t> </a:t>
            </a:r>
            <a:r>
              <a:rPr lang="en-US" dirty="0" err="1"/>
              <a:t>deze</a:t>
            </a:r>
            <a:r>
              <a:rPr lang="en-US" dirty="0"/>
              <a:t> missies op het </a:t>
            </a:r>
            <a:r>
              <a:rPr lang="en-US" dirty="0" err="1"/>
              <a:t>niveau</a:t>
            </a:r>
            <a:r>
              <a:rPr lang="en-US" dirty="0"/>
              <a:t> </a:t>
            </a:r>
            <a:r>
              <a:rPr lang="en-US" dirty="0" err="1"/>
              <a:t>zijn</a:t>
            </a:r>
            <a:r>
              <a:rPr lang="en-US" dirty="0"/>
              <a:t> van de ‘</a:t>
            </a:r>
            <a:r>
              <a:rPr lang="en-US" dirty="0" err="1"/>
              <a:t>typische</a:t>
            </a:r>
            <a:r>
              <a:rPr lang="en-US" dirty="0"/>
              <a:t>’ missies op </a:t>
            </a:r>
            <a:r>
              <a:rPr lang="en-US" dirty="0" err="1"/>
              <a:t>deze</a:t>
            </a:r>
            <a:r>
              <a:rPr lang="en-US" dirty="0"/>
              <a:t> slide, </a:t>
            </a:r>
            <a:r>
              <a:rPr lang="en-US" dirty="0" err="1"/>
              <a:t>en</a:t>
            </a:r>
            <a:r>
              <a:rPr lang="en-US" dirty="0"/>
              <a:t> </a:t>
            </a:r>
            <a:r>
              <a:rPr lang="en-US" dirty="0" err="1"/>
              <a:t>bijvoorbeeld</a:t>
            </a:r>
            <a:r>
              <a:rPr lang="en-US" dirty="0"/>
              <a:t> </a:t>
            </a:r>
            <a:r>
              <a:rPr lang="en-US" dirty="0" err="1"/>
              <a:t>elementen</a:t>
            </a:r>
            <a:r>
              <a:rPr lang="en-US" dirty="0"/>
              <a:t> van “systems change”, “</a:t>
            </a:r>
            <a:r>
              <a:rPr lang="en-US" dirty="0" err="1"/>
              <a:t>een</a:t>
            </a:r>
            <a:r>
              <a:rPr lang="en-US" dirty="0"/>
              <a:t> </a:t>
            </a:r>
            <a:r>
              <a:rPr lang="en-US" dirty="0" err="1"/>
              <a:t>betere</a:t>
            </a:r>
            <a:r>
              <a:rPr lang="en-US" dirty="0"/>
              <a:t> </a:t>
            </a:r>
            <a:r>
              <a:rPr lang="en-US" dirty="0" err="1"/>
              <a:t>en</a:t>
            </a:r>
            <a:r>
              <a:rPr lang="en-US" dirty="0"/>
              <a:t> </a:t>
            </a:r>
            <a:r>
              <a:rPr lang="en-US" dirty="0" err="1"/>
              <a:t>eerlijkere</a:t>
            </a:r>
            <a:r>
              <a:rPr lang="en-US" dirty="0"/>
              <a:t> </a:t>
            </a:r>
            <a:r>
              <a:rPr lang="en-US" dirty="0" err="1"/>
              <a:t>wereld</a:t>
            </a:r>
            <a:r>
              <a:rPr lang="en-US" dirty="0"/>
              <a:t>”, of “</a:t>
            </a:r>
            <a:r>
              <a:rPr lang="en-US" dirty="0" err="1"/>
              <a:t>armoede</a:t>
            </a:r>
            <a:r>
              <a:rPr lang="en-US" dirty="0"/>
              <a:t> </a:t>
            </a:r>
            <a:r>
              <a:rPr lang="en-US" dirty="0" err="1"/>
              <a:t>uitbannen</a:t>
            </a:r>
            <a:r>
              <a:rPr lang="en-US" dirty="0"/>
              <a:t>” </a:t>
            </a:r>
            <a:r>
              <a:rPr lang="en-US" dirty="0" err="1"/>
              <a:t>bevatten</a:t>
            </a:r>
            <a:r>
              <a:rPr lang="en-US" dirty="0"/>
              <a:t>. </a:t>
            </a:r>
            <a:r>
              <a:rPr lang="en-US" dirty="0" err="1"/>
              <a:t>Logisch</a:t>
            </a:r>
            <a:r>
              <a:rPr lang="en-US" dirty="0"/>
              <a:t>, want financiers </a:t>
            </a:r>
            <a:r>
              <a:rPr lang="en-US" dirty="0" err="1"/>
              <a:t>willen</a:t>
            </a:r>
            <a:r>
              <a:rPr lang="en-US" dirty="0"/>
              <a:t> impact </a:t>
            </a:r>
            <a:r>
              <a:rPr lang="en-US" dirty="0" err="1"/>
              <a:t>hebben</a:t>
            </a:r>
            <a:r>
              <a:rPr lang="en-US" dirty="0"/>
              <a:t> met het </a:t>
            </a:r>
            <a:r>
              <a:rPr lang="en-US" dirty="0" err="1"/>
              <a:t>werk</a:t>
            </a:r>
            <a:r>
              <a:rPr lang="en-US" dirty="0"/>
              <a:t> </a:t>
            </a:r>
            <a:r>
              <a:rPr lang="en-US" dirty="0" err="1"/>
              <a:t>dat</a:t>
            </a:r>
            <a:r>
              <a:rPr lang="en-US" dirty="0"/>
              <a:t> ze </a:t>
            </a:r>
            <a:r>
              <a:rPr lang="en-US" dirty="0" err="1"/>
              <a:t>doen</a:t>
            </a:r>
            <a:r>
              <a:rPr lang="en-US" dirty="0"/>
              <a:t>. Het </a:t>
            </a:r>
            <a:r>
              <a:rPr lang="en-US" dirty="0" err="1"/>
              <a:t>liefst</a:t>
            </a:r>
            <a:r>
              <a:rPr lang="en-US" dirty="0"/>
              <a:t> </a:t>
            </a:r>
            <a:r>
              <a:rPr lang="en-US" dirty="0" err="1"/>
              <a:t>grootschalige</a:t>
            </a:r>
            <a:r>
              <a:rPr lang="en-US" dirty="0"/>
              <a:t> impact. Heel </a:t>
            </a:r>
            <a:r>
              <a:rPr lang="en-US" dirty="0" err="1"/>
              <a:t>vaak</a:t>
            </a:r>
            <a:r>
              <a:rPr lang="en-US" dirty="0"/>
              <a:t> </a:t>
            </a:r>
            <a:r>
              <a:rPr lang="en-US" dirty="0" err="1"/>
              <a:t>echter</a:t>
            </a:r>
            <a:r>
              <a:rPr lang="en-US" dirty="0"/>
              <a:t> </a:t>
            </a:r>
            <a:r>
              <a:rPr lang="en-US" dirty="0" err="1"/>
              <a:t>zien</a:t>
            </a:r>
            <a:r>
              <a:rPr lang="en-US" dirty="0"/>
              <a:t> we </a:t>
            </a:r>
            <a:r>
              <a:rPr lang="en-US" dirty="0" err="1"/>
              <a:t>dat</a:t>
            </a:r>
            <a:r>
              <a:rPr lang="en-US" dirty="0"/>
              <a:t> </a:t>
            </a:r>
            <a:r>
              <a:rPr lang="en-US" dirty="0" err="1"/>
              <a:t>hun</a:t>
            </a:r>
            <a:r>
              <a:rPr lang="en-US" dirty="0"/>
              <a:t> </a:t>
            </a:r>
            <a:r>
              <a:rPr lang="en-US" dirty="0" err="1"/>
              <a:t>financieringsstrategie</a:t>
            </a:r>
            <a:r>
              <a:rPr lang="en-US" dirty="0"/>
              <a:t> </a:t>
            </a:r>
            <a:r>
              <a:rPr lang="en-US" dirty="0" err="1"/>
              <a:t>niet</a:t>
            </a:r>
            <a:r>
              <a:rPr lang="en-US" dirty="0"/>
              <a:t> of maar </a:t>
            </a:r>
            <a:r>
              <a:rPr lang="en-US" dirty="0" err="1"/>
              <a:t>deels</a:t>
            </a:r>
            <a:r>
              <a:rPr lang="en-US" dirty="0"/>
              <a:t> </a:t>
            </a:r>
            <a:r>
              <a:rPr lang="en-US" dirty="0" err="1"/>
              <a:t>aansluit</a:t>
            </a:r>
            <a:r>
              <a:rPr lang="en-US" dirty="0"/>
              <a:t> </a:t>
            </a:r>
            <a:r>
              <a:rPr lang="en-US" dirty="0" err="1"/>
              <a:t>bij</a:t>
            </a:r>
            <a:r>
              <a:rPr lang="en-US" dirty="0"/>
              <a:t> </a:t>
            </a:r>
            <a:r>
              <a:rPr lang="en-US" dirty="0" err="1"/>
              <a:t>deze</a:t>
            </a:r>
            <a:r>
              <a:rPr lang="en-US" dirty="0"/>
              <a:t> </a:t>
            </a:r>
            <a:r>
              <a:rPr lang="en-US" dirty="0" err="1"/>
              <a:t>grote</a:t>
            </a:r>
            <a:r>
              <a:rPr lang="en-US" dirty="0"/>
              <a:t> </a:t>
            </a:r>
            <a:r>
              <a:rPr lang="en-US" dirty="0" err="1"/>
              <a:t>en</a:t>
            </a:r>
            <a:r>
              <a:rPr lang="en-US" dirty="0"/>
              <a:t> </a:t>
            </a:r>
            <a:r>
              <a:rPr lang="en-US" dirty="0" err="1"/>
              <a:t>belangrijke</a:t>
            </a:r>
            <a:r>
              <a:rPr lang="en-US" dirty="0"/>
              <a:t> </a:t>
            </a:r>
            <a:r>
              <a:rPr lang="en-US" dirty="0" err="1"/>
              <a:t>doelen</a:t>
            </a:r>
            <a:r>
              <a:rPr lang="en-US" dirty="0"/>
              <a:t>. </a:t>
            </a:r>
            <a:r>
              <a:rPr lang="en-US" dirty="0" err="1"/>
              <a:t>Zoals</a:t>
            </a:r>
            <a:r>
              <a:rPr lang="en-US" dirty="0"/>
              <a:t> we in de </a:t>
            </a:r>
            <a:r>
              <a:rPr lang="en-US" dirty="0" err="1"/>
              <a:t>vorige</a:t>
            </a:r>
            <a:r>
              <a:rPr lang="en-US" dirty="0"/>
              <a:t> slide </a:t>
            </a:r>
            <a:r>
              <a:rPr lang="en-US" dirty="0" err="1"/>
              <a:t>hebben</a:t>
            </a:r>
            <a:r>
              <a:rPr lang="en-US" dirty="0"/>
              <a:t> </a:t>
            </a:r>
            <a:r>
              <a:rPr lang="en-US" dirty="0" err="1"/>
              <a:t>gezien</a:t>
            </a:r>
            <a:r>
              <a:rPr lang="en-US" dirty="0"/>
              <a:t>, </a:t>
            </a:r>
            <a:r>
              <a:rPr lang="en-US" dirty="0" err="1"/>
              <a:t>financieren</a:t>
            </a:r>
            <a:r>
              <a:rPr lang="en-US" dirty="0"/>
              <a:t> </a:t>
            </a:r>
            <a:r>
              <a:rPr lang="en-US" dirty="0" err="1"/>
              <a:t>fondsen</a:t>
            </a:r>
            <a:r>
              <a:rPr lang="en-US" dirty="0"/>
              <a:t> </a:t>
            </a:r>
            <a:r>
              <a:rPr lang="en-US" dirty="0" err="1"/>
              <a:t>overwegend</a:t>
            </a:r>
            <a:r>
              <a:rPr lang="en-US" dirty="0"/>
              <a:t> </a:t>
            </a:r>
            <a:r>
              <a:rPr lang="en-US" dirty="0" err="1"/>
              <a:t>middels</a:t>
            </a:r>
            <a:r>
              <a:rPr lang="en-US" dirty="0"/>
              <a:t> </a:t>
            </a:r>
            <a:r>
              <a:rPr lang="en-US" dirty="0" err="1"/>
              <a:t>korte</a:t>
            </a:r>
            <a:r>
              <a:rPr lang="en-US" dirty="0"/>
              <a:t> </a:t>
            </a:r>
            <a:r>
              <a:rPr lang="en-US" dirty="0" err="1"/>
              <a:t>termijn</a:t>
            </a:r>
            <a:r>
              <a:rPr lang="en-US" dirty="0"/>
              <a:t>, project financiering, </a:t>
            </a:r>
            <a:r>
              <a:rPr lang="en-US" dirty="0" err="1"/>
              <a:t>waarmee</a:t>
            </a:r>
            <a:r>
              <a:rPr lang="en-US" dirty="0"/>
              <a:t> het heel </a:t>
            </a:r>
            <a:r>
              <a:rPr lang="en-US" dirty="0" err="1"/>
              <a:t>lastig</a:t>
            </a:r>
            <a:r>
              <a:rPr lang="en-US" dirty="0"/>
              <a:t> is </a:t>
            </a:r>
            <a:r>
              <a:rPr lang="en-US" dirty="0" err="1"/>
              <a:t>aan</a:t>
            </a:r>
            <a:r>
              <a:rPr lang="en-US" dirty="0"/>
              <a:t> </a:t>
            </a:r>
            <a:r>
              <a:rPr lang="en-US" dirty="0" err="1"/>
              <a:t>deze</a:t>
            </a:r>
            <a:r>
              <a:rPr lang="en-US" dirty="0"/>
              <a:t> </a:t>
            </a:r>
            <a:r>
              <a:rPr lang="en-US" dirty="0" err="1"/>
              <a:t>grote</a:t>
            </a:r>
            <a:r>
              <a:rPr lang="en-US" dirty="0"/>
              <a:t> missies </a:t>
            </a:r>
            <a:r>
              <a:rPr lang="en-US" dirty="0" err="1"/>
              <a:t>bij</a:t>
            </a:r>
            <a:r>
              <a:rPr lang="en-US" dirty="0"/>
              <a:t> </a:t>
            </a:r>
            <a:r>
              <a:rPr lang="en-US" dirty="0" err="1"/>
              <a:t>te</a:t>
            </a:r>
            <a:r>
              <a:rPr lang="en-US" dirty="0"/>
              <a:t> </a:t>
            </a:r>
            <a:r>
              <a:rPr lang="en-US" dirty="0" err="1"/>
              <a:t>dragen</a:t>
            </a:r>
            <a:r>
              <a:rPr lang="en-US" dirty="0"/>
              <a:t>. </a:t>
            </a:r>
            <a:r>
              <a:rPr lang="en-US" dirty="0" err="1"/>
              <a:t>Ik</a:t>
            </a:r>
            <a:r>
              <a:rPr lang="en-US" dirty="0"/>
              <a:t> </a:t>
            </a:r>
            <a:r>
              <a:rPr lang="en-US" dirty="0" err="1"/>
              <a:t>pleit</a:t>
            </a:r>
            <a:r>
              <a:rPr lang="en-US" dirty="0"/>
              <a:t> </a:t>
            </a:r>
            <a:r>
              <a:rPr lang="en-US" dirty="0" err="1"/>
              <a:t>zeker</a:t>
            </a:r>
            <a:r>
              <a:rPr lang="en-US" dirty="0"/>
              <a:t> </a:t>
            </a:r>
            <a:r>
              <a:rPr lang="en-US" dirty="0" err="1"/>
              <a:t>niet</a:t>
            </a:r>
            <a:r>
              <a:rPr lang="en-US" dirty="0"/>
              <a:t> </a:t>
            </a:r>
            <a:r>
              <a:rPr lang="en-US" dirty="0" err="1"/>
              <a:t>voor</a:t>
            </a:r>
            <a:r>
              <a:rPr lang="en-US" dirty="0"/>
              <a:t> </a:t>
            </a:r>
            <a:r>
              <a:rPr lang="en-US" dirty="0" err="1"/>
              <a:t>een</a:t>
            </a:r>
            <a:r>
              <a:rPr lang="en-US" dirty="0"/>
              <a:t> </a:t>
            </a:r>
            <a:r>
              <a:rPr lang="en-US" dirty="0" err="1"/>
              <a:t>omslag</a:t>
            </a:r>
            <a:r>
              <a:rPr lang="en-US" dirty="0"/>
              <a:t> </a:t>
            </a:r>
            <a:r>
              <a:rPr lang="en-US" dirty="0" err="1"/>
              <a:t>waarin</a:t>
            </a:r>
            <a:r>
              <a:rPr lang="en-US" dirty="0"/>
              <a:t> </a:t>
            </a:r>
            <a:r>
              <a:rPr lang="en-US" dirty="0" err="1"/>
              <a:t>fondsen</a:t>
            </a:r>
            <a:r>
              <a:rPr lang="en-US" dirty="0"/>
              <a:t> </a:t>
            </a:r>
            <a:r>
              <a:rPr lang="en-US" dirty="0" err="1"/>
              <a:t>alleen</a:t>
            </a:r>
            <a:r>
              <a:rPr lang="en-US" dirty="0"/>
              <a:t> </a:t>
            </a:r>
            <a:r>
              <a:rPr lang="en-US" dirty="0" err="1"/>
              <a:t>vrij</a:t>
            </a:r>
            <a:r>
              <a:rPr lang="en-US" dirty="0"/>
              <a:t> </a:t>
            </a:r>
            <a:r>
              <a:rPr lang="en-US" dirty="0" err="1"/>
              <a:t>besteedbare</a:t>
            </a:r>
            <a:r>
              <a:rPr lang="en-US" dirty="0"/>
              <a:t> financiering </a:t>
            </a:r>
            <a:r>
              <a:rPr lang="en-US" dirty="0" err="1"/>
              <a:t>geven</a:t>
            </a:r>
            <a:r>
              <a:rPr lang="en-US" dirty="0"/>
              <a:t>, maar het is </a:t>
            </a:r>
            <a:r>
              <a:rPr lang="en-US" dirty="0" err="1"/>
              <a:t>belangrijk</a:t>
            </a:r>
            <a:r>
              <a:rPr lang="en-US" dirty="0"/>
              <a:t> om </a:t>
            </a:r>
            <a:r>
              <a:rPr lang="en-US" dirty="0" err="1"/>
              <a:t>uw</a:t>
            </a:r>
            <a:r>
              <a:rPr lang="en-US" dirty="0"/>
              <a:t> </a:t>
            </a:r>
            <a:r>
              <a:rPr lang="en-US" dirty="0" err="1"/>
              <a:t>financieringsstrategie</a:t>
            </a:r>
            <a:r>
              <a:rPr lang="en-US" dirty="0"/>
              <a:t> </a:t>
            </a:r>
            <a:r>
              <a:rPr lang="en-US" dirty="0" err="1"/>
              <a:t>af</a:t>
            </a:r>
            <a:r>
              <a:rPr lang="en-US" dirty="0"/>
              <a:t> </a:t>
            </a:r>
            <a:r>
              <a:rPr lang="en-US" dirty="0" err="1"/>
              <a:t>te</a:t>
            </a:r>
            <a:r>
              <a:rPr lang="en-US" dirty="0"/>
              <a:t> </a:t>
            </a:r>
            <a:r>
              <a:rPr lang="en-US" dirty="0" err="1"/>
              <a:t>stemmen</a:t>
            </a:r>
            <a:r>
              <a:rPr lang="en-US" dirty="0"/>
              <a:t> op </a:t>
            </a:r>
            <a:r>
              <a:rPr lang="en-US" dirty="0" err="1"/>
              <a:t>uw</a:t>
            </a:r>
            <a:r>
              <a:rPr lang="en-US" dirty="0"/>
              <a:t> </a:t>
            </a:r>
            <a:r>
              <a:rPr lang="en-US" dirty="0" err="1"/>
              <a:t>missie</a:t>
            </a:r>
            <a:r>
              <a:rPr lang="en-US" dirty="0"/>
              <a:t> of Theory of Change. </a:t>
            </a:r>
            <a:r>
              <a:rPr lang="en-US" dirty="0" err="1"/>
              <a:t>Waarom</a:t>
            </a:r>
            <a:r>
              <a:rPr lang="en-US" dirty="0"/>
              <a:t> </a:t>
            </a:r>
            <a:r>
              <a:rPr lang="en-US" dirty="0" err="1"/>
              <a:t>dit</a:t>
            </a:r>
            <a:r>
              <a:rPr lang="en-US" dirty="0"/>
              <a:t> het </a:t>
            </a:r>
            <a:r>
              <a:rPr lang="en-US" dirty="0" err="1"/>
              <a:t>geval</a:t>
            </a:r>
            <a:r>
              <a:rPr lang="en-US" dirty="0"/>
              <a:t> is, </a:t>
            </a:r>
            <a:r>
              <a:rPr lang="en-US" dirty="0" err="1"/>
              <a:t>zal</a:t>
            </a:r>
            <a:r>
              <a:rPr lang="en-US" dirty="0"/>
              <a:t> </a:t>
            </a:r>
            <a:r>
              <a:rPr lang="en-US" dirty="0" err="1"/>
              <a:t>ik</a:t>
            </a:r>
            <a:r>
              <a:rPr lang="en-US" dirty="0"/>
              <a:t> nu laten </a:t>
            </a:r>
            <a:r>
              <a:rPr lang="en-US" dirty="0" err="1"/>
              <a:t>zien</a:t>
            </a:r>
            <a:r>
              <a:rPr lang="en-US" dirty="0"/>
              <a:t>.</a:t>
            </a:r>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368942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een</a:t>
            </a:r>
            <a:r>
              <a:rPr lang="en-US" dirty="0"/>
              <a:t> recent </a:t>
            </a:r>
            <a:r>
              <a:rPr lang="en-US" dirty="0" err="1"/>
              <a:t>gepubliceerd</a:t>
            </a:r>
            <a:r>
              <a:rPr lang="en-US" dirty="0"/>
              <a:t> </a:t>
            </a:r>
            <a:r>
              <a:rPr lang="en-US" dirty="0" err="1"/>
              <a:t>artikel</a:t>
            </a:r>
            <a:r>
              <a:rPr lang="en-US" dirty="0"/>
              <a:t> laten Arjen de Wit </a:t>
            </a:r>
            <a:r>
              <a:rPr lang="en-US" dirty="0" err="1"/>
              <a:t>en</a:t>
            </a:r>
            <a:r>
              <a:rPr lang="en-US" dirty="0"/>
              <a:t> </a:t>
            </a:r>
            <a:r>
              <a:rPr lang="en-US" dirty="0" err="1"/>
              <a:t>ik</a:t>
            </a:r>
            <a:r>
              <a:rPr lang="en-US" dirty="0"/>
              <a:t> </a:t>
            </a:r>
            <a:r>
              <a:rPr lang="en-US" dirty="0" err="1"/>
              <a:t>zien</a:t>
            </a:r>
            <a:r>
              <a:rPr lang="en-US" dirty="0"/>
              <a:t> hoe we </a:t>
            </a:r>
            <a:r>
              <a:rPr lang="en-US" dirty="0" err="1"/>
              <a:t>denken</a:t>
            </a:r>
            <a:r>
              <a:rPr lang="en-US" dirty="0"/>
              <a:t> </a:t>
            </a:r>
            <a:r>
              <a:rPr lang="en-US" dirty="0" err="1"/>
              <a:t>dat</a:t>
            </a:r>
            <a:r>
              <a:rPr lang="en-US" dirty="0"/>
              <a:t> </a:t>
            </a:r>
            <a:r>
              <a:rPr lang="en-US" dirty="0" err="1"/>
              <a:t>gradaties</a:t>
            </a:r>
            <a:r>
              <a:rPr lang="en-US" dirty="0"/>
              <a:t> van </a:t>
            </a:r>
            <a:r>
              <a:rPr lang="en-US" dirty="0" err="1"/>
              <a:t>vrij</a:t>
            </a:r>
            <a:r>
              <a:rPr lang="en-US" dirty="0"/>
              <a:t> </a:t>
            </a:r>
            <a:r>
              <a:rPr lang="en-US" dirty="0" err="1"/>
              <a:t>besteedbare</a:t>
            </a:r>
            <a:r>
              <a:rPr lang="en-US" dirty="0"/>
              <a:t> financiering of </a:t>
            </a:r>
            <a:r>
              <a:rPr lang="en-US" dirty="0" err="1"/>
              <a:t>kernfinanciering</a:t>
            </a:r>
            <a:r>
              <a:rPr lang="en-US" dirty="0"/>
              <a:t> </a:t>
            </a:r>
            <a:r>
              <a:rPr lang="en-US" dirty="0" err="1"/>
              <a:t>bijdraagt</a:t>
            </a:r>
            <a:r>
              <a:rPr lang="en-US" dirty="0"/>
              <a:t> </a:t>
            </a:r>
            <a:r>
              <a:rPr lang="en-US" dirty="0" err="1"/>
              <a:t>aan</a:t>
            </a:r>
            <a:r>
              <a:rPr lang="en-US" dirty="0"/>
              <a:t> de </a:t>
            </a:r>
            <a:r>
              <a:rPr lang="en-US" dirty="0" err="1"/>
              <a:t>ontwikkeling</a:t>
            </a:r>
            <a:r>
              <a:rPr lang="en-US" dirty="0"/>
              <a:t> van </a:t>
            </a:r>
            <a:r>
              <a:rPr lang="en-US" dirty="0" err="1"/>
              <a:t>verschillende</a:t>
            </a:r>
            <a:r>
              <a:rPr lang="en-US" dirty="0"/>
              <a:t> </a:t>
            </a:r>
            <a:r>
              <a:rPr lang="en-US" dirty="0" err="1"/>
              <a:t>capaciteiten</a:t>
            </a:r>
            <a:r>
              <a:rPr lang="en-US" dirty="0"/>
              <a:t> van </a:t>
            </a:r>
            <a:r>
              <a:rPr lang="en-US" dirty="0" err="1"/>
              <a:t>ontvangende</a:t>
            </a:r>
            <a:r>
              <a:rPr lang="en-US" dirty="0"/>
              <a:t> </a:t>
            </a:r>
            <a:r>
              <a:rPr lang="en-US" dirty="0" err="1"/>
              <a:t>goededoelenorganisaties</a:t>
            </a:r>
            <a:r>
              <a:rPr lang="en-US" dirty="0"/>
              <a:t>, </a:t>
            </a:r>
            <a:r>
              <a:rPr lang="en-US" dirty="0" err="1"/>
              <a:t>welke</a:t>
            </a:r>
            <a:r>
              <a:rPr lang="en-US" dirty="0"/>
              <a:t> </a:t>
            </a:r>
            <a:r>
              <a:rPr lang="en-US" dirty="0" err="1"/>
              <a:t>vervolgens</a:t>
            </a:r>
            <a:r>
              <a:rPr lang="en-US" dirty="0"/>
              <a:t> </a:t>
            </a:r>
            <a:r>
              <a:rPr lang="en-US" dirty="0" err="1"/>
              <a:t>bijdragen</a:t>
            </a:r>
            <a:r>
              <a:rPr lang="en-US" dirty="0"/>
              <a:t> </a:t>
            </a:r>
            <a:r>
              <a:rPr lang="en-US" dirty="0" err="1"/>
              <a:t>aan</a:t>
            </a:r>
            <a:r>
              <a:rPr lang="en-US" dirty="0"/>
              <a:t> de </a:t>
            </a:r>
            <a:r>
              <a:rPr lang="en-US" dirty="0" err="1"/>
              <a:t>effectiviteit</a:t>
            </a:r>
            <a:r>
              <a:rPr lang="en-US" dirty="0"/>
              <a:t> van </a:t>
            </a:r>
            <a:r>
              <a:rPr lang="en-US" dirty="0" err="1"/>
              <a:t>goededoelenorganisaties</a:t>
            </a:r>
            <a:r>
              <a:rPr lang="en-US" dirty="0"/>
              <a:t>. En hoe </a:t>
            </a:r>
            <a:r>
              <a:rPr lang="en-US" dirty="0" err="1"/>
              <a:t>effectiever</a:t>
            </a:r>
            <a:r>
              <a:rPr lang="en-US" dirty="0"/>
              <a:t> </a:t>
            </a:r>
            <a:r>
              <a:rPr lang="en-US" dirty="0" err="1"/>
              <a:t>goededoelenorganisaties</a:t>
            </a:r>
            <a:r>
              <a:rPr lang="en-US" dirty="0"/>
              <a:t>, hoe </a:t>
            </a:r>
            <a:r>
              <a:rPr lang="en-US" dirty="0" err="1"/>
              <a:t>beter</a:t>
            </a:r>
            <a:r>
              <a:rPr lang="en-US" dirty="0"/>
              <a:t> </a:t>
            </a:r>
            <a:r>
              <a:rPr lang="en-US" dirty="0" err="1"/>
              <a:t>zij</a:t>
            </a:r>
            <a:r>
              <a:rPr lang="en-US" dirty="0"/>
              <a:t> </a:t>
            </a:r>
            <a:r>
              <a:rPr lang="en-US" dirty="0" err="1"/>
              <a:t>hun</a:t>
            </a:r>
            <a:r>
              <a:rPr lang="en-US" dirty="0"/>
              <a:t> missies </a:t>
            </a:r>
            <a:r>
              <a:rPr lang="en-US" dirty="0" err="1"/>
              <a:t>kunnen</a:t>
            </a:r>
            <a:r>
              <a:rPr lang="en-US" dirty="0"/>
              <a:t> </a:t>
            </a:r>
            <a:r>
              <a:rPr lang="en-US" dirty="0" err="1"/>
              <a:t>uitvoeren</a:t>
            </a:r>
            <a:r>
              <a:rPr lang="en-US" dirty="0"/>
              <a:t>. </a:t>
            </a:r>
          </a:p>
          <a:p>
            <a:endParaRPr lang="en-US" dirty="0"/>
          </a:p>
          <a:p>
            <a:r>
              <a:rPr lang="en-US" dirty="0"/>
              <a:t>We </a:t>
            </a:r>
            <a:r>
              <a:rPr lang="en-US" dirty="0" err="1"/>
              <a:t>onderscheiden</a:t>
            </a:r>
            <a:r>
              <a:rPr lang="en-US" dirty="0"/>
              <a:t> </a:t>
            </a:r>
            <a:r>
              <a:rPr lang="en-US" dirty="0" err="1"/>
              <a:t>zeven</a:t>
            </a:r>
            <a:r>
              <a:rPr lang="en-US" dirty="0"/>
              <a:t> </a:t>
            </a:r>
            <a:r>
              <a:rPr lang="en-US" dirty="0" err="1"/>
              <a:t>verschillende</a:t>
            </a:r>
            <a:r>
              <a:rPr lang="en-US" dirty="0"/>
              <a:t> </a:t>
            </a:r>
            <a:r>
              <a:rPr lang="en-US" dirty="0" err="1"/>
              <a:t>capaciteiten</a:t>
            </a:r>
            <a:r>
              <a:rPr lang="en-US" dirty="0"/>
              <a:t>, </a:t>
            </a:r>
            <a:r>
              <a:rPr lang="en-US" dirty="0" err="1"/>
              <a:t>gebaseerd</a:t>
            </a:r>
            <a:r>
              <a:rPr lang="en-US" dirty="0"/>
              <a:t> op de </a:t>
            </a:r>
            <a:r>
              <a:rPr lang="en-US" dirty="0" err="1"/>
              <a:t>literatuur</a:t>
            </a:r>
            <a:r>
              <a:rPr lang="en-US" dirty="0"/>
              <a:t>. Twee </a:t>
            </a:r>
            <a:r>
              <a:rPr lang="en-US" dirty="0" err="1"/>
              <a:t>noemde</a:t>
            </a:r>
            <a:r>
              <a:rPr lang="en-US" dirty="0"/>
              <a:t> </a:t>
            </a:r>
            <a:r>
              <a:rPr lang="en-US" dirty="0" err="1"/>
              <a:t>ik</a:t>
            </a:r>
            <a:r>
              <a:rPr lang="en-US" dirty="0"/>
              <a:t> </a:t>
            </a:r>
            <a:r>
              <a:rPr lang="en-US" dirty="0" err="1"/>
              <a:t>eerder</a:t>
            </a:r>
            <a:r>
              <a:rPr lang="en-US" dirty="0"/>
              <a:t> al, </a:t>
            </a:r>
            <a:r>
              <a:rPr lang="en-US" dirty="0" err="1"/>
              <a:t>toen</a:t>
            </a:r>
            <a:r>
              <a:rPr lang="en-US" dirty="0"/>
              <a:t> </a:t>
            </a:r>
            <a:r>
              <a:rPr lang="en-US" dirty="0" err="1"/>
              <a:t>ik</a:t>
            </a:r>
            <a:r>
              <a:rPr lang="en-US" dirty="0"/>
              <a:t> </a:t>
            </a:r>
            <a:r>
              <a:rPr lang="en-US" dirty="0" err="1"/>
              <a:t>besprak</a:t>
            </a:r>
            <a:r>
              <a:rPr lang="en-US" dirty="0"/>
              <a:t> </a:t>
            </a:r>
            <a:r>
              <a:rPr lang="en-US" dirty="0" err="1"/>
              <a:t>waarom</a:t>
            </a:r>
            <a:r>
              <a:rPr lang="en-US" dirty="0"/>
              <a:t> het </a:t>
            </a:r>
            <a:r>
              <a:rPr lang="en-US" dirty="0" err="1"/>
              <a:t>belangrijk</a:t>
            </a:r>
            <a:r>
              <a:rPr lang="en-US" dirty="0"/>
              <a:t> is </a:t>
            </a:r>
            <a:r>
              <a:rPr lang="en-US" dirty="0" err="1"/>
              <a:t>voor</a:t>
            </a:r>
            <a:r>
              <a:rPr lang="en-US" dirty="0"/>
              <a:t> </a:t>
            </a:r>
            <a:r>
              <a:rPr lang="en-US" dirty="0" err="1"/>
              <a:t>goededoelenorganisaties</a:t>
            </a:r>
            <a:r>
              <a:rPr lang="en-US" dirty="0"/>
              <a:t> om </a:t>
            </a:r>
            <a:r>
              <a:rPr lang="en-US" dirty="0" err="1"/>
              <a:t>deels</a:t>
            </a:r>
            <a:r>
              <a:rPr lang="en-US" dirty="0"/>
              <a:t> </a:t>
            </a:r>
            <a:r>
              <a:rPr lang="en-US" dirty="0" err="1"/>
              <a:t>beschikking</a:t>
            </a:r>
            <a:r>
              <a:rPr lang="en-US" dirty="0"/>
              <a:t> </a:t>
            </a:r>
            <a:r>
              <a:rPr lang="en-US" dirty="0" err="1"/>
              <a:t>te</a:t>
            </a:r>
            <a:r>
              <a:rPr lang="en-US" dirty="0"/>
              <a:t> </a:t>
            </a:r>
            <a:r>
              <a:rPr lang="en-US" dirty="0" err="1"/>
              <a:t>hebben</a:t>
            </a:r>
            <a:r>
              <a:rPr lang="en-US" dirty="0"/>
              <a:t> over </a:t>
            </a:r>
            <a:r>
              <a:rPr lang="en-US" dirty="0" err="1"/>
              <a:t>vrij</a:t>
            </a:r>
            <a:r>
              <a:rPr lang="en-US" dirty="0"/>
              <a:t> </a:t>
            </a:r>
            <a:r>
              <a:rPr lang="en-US" dirty="0" err="1"/>
              <a:t>besteedbare</a:t>
            </a:r>
            <a:r>
              <a:rPr lang="en-US" dirty="0"/>
              <a:t> financiering: </a:t>
            </a:r>
            <a:r>
              <a:rPr lang="en-US" dirty="0" err="1"/>
              <a:t>adaptieve</a:t>
            </a:r>
            <a:r>
              <a:rPr lang="en-US" dirty="0"/>
              <a:t> </a:t>
            </a:r>
            <a:r>
              <a:rPr lang="en-US" dirty="0" err="1"/>
              <a:t>capaciteiten</a:t>
            </a:r>
            <a:r>
              <a:rPr lang="en-US" dirty="0"/>
              <a:t> </a:t>
            </a:r>
            <a:r>
              <a:rPr lang="en-US" dirty="0" err="1"/>
              <a:t>en</a:t>
            </a:r>
            <a:r>
              <a:rPr lang="en-US" dirty="0"/>
              <a:t> </a:t>
            </a:r>
            <a:r>
              <a:rPr lang="en-US" dirty="0" err="1"/>
              <a:t>missie</a:t>
            </a:r>
            <a:r>
              <a:rPr lang="en-US" dirty="0"/>
              <a:t> </a:t>
            </a:r>
            <a:r>
              <a:rPr lang="en-US" dirty="0" err="1"/>
              <a:t>orientatie</a:t>
            </a:r>
            <a:r>
              <a:rPr lang="en-US" dirty="0"/>
              <a:t>. De </a:t>
            </a:r>
            <a:r>
              <a:rPr lang="en-US" dirty="0" err="1"/>
              <a:t>andere</a:t>
            </a:r>
            <a:r>
              <a:rPr lang="en-US" dirty="0"/>
              <a:t> </a:t>
            </a:r>
            <a:r>
              <a:rPr lang="en-US" dirty="0" err="1"/>
              <a:t>vijf</a:t>
            </a:r>
            <a:r>
              <a:rPr lang="en-US" dirty="0"/>
              <a:t> </a:t>
            </a:r>
            <a:r>
              <a:rPr lang="en-US" dirty="0" err="1"/>
              <a:t>capaciteiten</a:t>
            </a:r>
            <a:r>
              <a:rPr lang="en-US" dirty="0"/>
              <a:t> </a:t>
            </a:r>
            <a:r>
              <a:rPr lang="en-US" dirty="0" err="1"/>
              <a:t>zal</a:t>
            </a:r>
            <a:r>
              <a:rPr lang="en-US" dirty="0"/>
              <a:t> </a:t>
            </a:r>
            <a:r>
              <a:rPr lang="en-US" dirty="0" err="1"/>
              <a:t>ik</a:t>
            </a:r>
            <a:r>
              <a:rPr lang="en-US" dirty="0"/>
              <a:t> </a:t>
            </a:r>
            <a:r>
              <a:rPr lang="en-US" dirty="0" err="1"/>
              <a:t>hier</a:t>
            </a:r>
            <a:r>
              <a:rPr lang="en-US" dirty="0"/>
              <a:t> </a:t>
            </a:r>
            <a:r>
              <a:rPr lang="en-US" dirty="0" err="1"/>
              <a:t>niet</a:t>
            </a:r>
            <a:r>
              <a:rPr lang="en-US" dirty="0"/>
              <a:t> in detail </a:t>
            </a:r>
            <a:r>
              <a:rPr lang="en-US" dirty="0" err="1"/>
              <a:t>bespreken</a:t>
            </a:r>
            <a:r>
              <a:rPr lang="en-US" dirty="0"/>
              <a:t>, maar we </a:t>
            </a:r>
            <a:r>
              <a:rPr lang="en-US" dirty="0" err="1"/>
              <a:t>bespreken</a:t>
            </a:r>
            <a:r>
              <a:rPr lang="en-US" dirty="0"/>
              <a:t> we </a:t>
            </a:r>
            <a:r>
              <a:rPr lang="en-US" dirty="0" err="1"/>
              <a:t>uitgebreid</a:t>
            </a:r>
            <a:r>
              <a:rPr lang="en-US" dirty="0"/>
              <a:t> in het </a:t>
            </a:r>
            <a:r>
              <a:rPr lang="en-US" dirty="0" err="1"/>
              <a:t>artikel</a:t>
            </a:r>
            <a:r>
              <a:rPr lang="en-US" dirty="0"/>
              <a:t>, </a:t>
            </a:r>
            <a:r>
              <a:rPr lang="en-US" dirty="0" err="1"/>
              <a:t>dat</a:t>
            </a:r>
            <a:r>
              <a:rPr lang="en-US" dirty="0"/>
              <a:t> u Open Access </a:t>
            </a:r>
            <a:r>
              <a:rPr lang="en-US" dirty="0" err="1"/>
              <a:t>kunt</a:t>
            </a:r>
            <a:r>
              <a:rPr lang="en-US" dirty="0"/>
              <a:t> </a:t>
            </a:r>
            <a:r>
              <a:rPr lang="en-US" dirty="0" err="1"/>
              <a:t>benaderen</a:t>
            </a:r>
            <a:r>
              <a:rPr lang="en-US" dirty="0"/>
              <a:t> </a:t>
            </a:r>
            <a:r>
              <a:rPr lang="en-US" dirty="0" err="1"/>
              <a:t>middels</a:t>
            </a:r>
            <a:r>
              <a:rPr lang="en-US" dirty="0"/>
              <a:t> de QR code op </a:t>
            </a:r>
            <a:r>
              <a:rPr lang="en-US" dirty="0" err="1"/>
              <a:t>deze</a:t>
            </a:r>
            <a:r>
              <a:rPr lang="en-US" dirty="0"/>
              <a:t> slide. </a:t>
            </a:r>
            <a:r>
              <a:rPr lang="en-US" dirty="0" err="1"/>
              <a:t>Daarnaast</a:t>
            </a:r>
            <a:r>
              <a:rPr lang="en-US" dirty="0"/>
              <a:t> </a:t>
            </a:r>
            <a:r>
              <a:rPr lang="en-US" dirty="0" err="1"/>
              <a:t>heb</a:t>
            </a:r>
            <a:r>
              <a:rPr lang="en-US" dirty="0"/>
              <a:t> </a:t>
            </a:r>
            <a:r>
              <a:rPr lang="en-US" dirty="0" err="1"/>
              <a:t>ik</a:t>
            </a:r>
            <a:r>
              <a:rPr lang="en-US" dirty="0"/>
              <a:t> </a:t>
            </a:r>
            <a:r>
              <a:rPr lang="en-US" dirty="0" err="1"/>
              <a:t>een</a:t>
            </a:r>
            <a:r>
              <a:rPr lang="en-US" dirty="0"/>
              <a:t> QR code </a:t>
            </a:r>
            <a:r>
              <a:rPr lang="en-US" dirty="0" err="1"/>
              <a:t>toegevoegd</a:t>
            </a:r>
            <a:r>
              <a:rPr lang="en-US" dirty="0"/>
              <a:t> met </a:t>
            </a:r>
            <a:r>
              <a:rPr lang="en-US" dirty="0" err="1"/>
              <a:t>een</a:t>
            </a:r>
            <a:r>
              <a:rPr lang="en-US" dirty="0"/>
              <a:t> link </a:t>
            </a:r>
            <a:r>
              <a:rPr lang="en-US" dirty="0" err="1"/>
              <a:t>naar</a:t>
            </a:r>
            <a:r>
              <a:rPr lang="en-US" dirty="0"/>
              <a:t> </a:t>
            </a:r>
            <a:r>
              <a:rPr lang="en-US" dirty="0" err="1"/>
              <a:t>een</a:t>
            </a:r>
            <a:r>
              <a:rPr lang="en-US" dirty="0"/>
              <a:t> </a:t>
            </a:r>
            <a:r>
              <a:rPr lang="en-US" dirty="0" err="1"/>
              <a:t>uitgebreide</a:t>
            </a:r>
            <a:r>
              <a:rPr lang="en-US" dirty="0"/>
              <a:t> </a:t>
            </a:r>
            <a:r>
              <a:rPr lang="en-US" dirty="0" err="1"/>
              <a:t>versie</a:t>
            </a:r>
            <a:r>
              <a:rPr lang="en-US" dirty="0"/>
              <a:t> van </a:t>
            </a:r>
            <a:r>
              <a:rPr lang="en-US" dirty="0" err="1"/>
              <a:t>deze</a:t>
            </a:r>
            <a:r>
              <a:rPr lang="en-US" dirty="0"/>
              <a:t> </a:t>
            </a:r>
            <a:r>
              <a:rPr lang="en-US" dirty="0" err="1"/>
              <a:t>presentatie</a:t>
            </a:r>
            <a:r>
              <a:rPr lang="en-US" dirty="0"/>
              <a:t>, </a:t>
            </a:r>
            <a:r>
              <a:rPr lang="en-US" dirty="0" err="1"/>
              <a:t>waarin</a:t>
            </a:r>
            <a:r>
              <a:rPr lang="en-US" dirty="0"/>
              <a:t> </a:t>
            </a:r>
            <a:r>
              <a:rPr lang="en-US" dirty="0" err="1"/>
              <a:t>aan</a:t>
            </a:r>
            <a:r>
              <a:rPr lang="en-US" dirty="0"/>
              <a:t> het </a:t>
            </a:r>
            <a:r>
              <a:rPr lang="en-US" dirty="0" err="1"/>
              <a:t>einde</a:t>
            </a:r>
            <a:r>
              <a:rPr lang="en-US" dirty="0"/>
              <a:t> </a:t>
            </a:r>
            <a:r>
              <a:rPr lang="en-US" dirty="0" err="1"/>
              <a:t>een</a:t>
            </a:r>
            <a:r>
              <a:rPr lang="en-US" dirty="0"/>
              <a:t> </a:t>
            </a:r>
            <a:r>
              <a:rPr lang="en-US" dirty="0" err="1"/>
              <a:t>bespreking</a:t>
            </a:r>
            <a:r>
              <a:rPr lang="en-US" dirty="0"/>
              <a:t> van alle </a:t>
            </a:r>
            <a:r>
              <a:rPr lang="en-US" dirty="0" err="1"/>
              <a:t>zeven</a:t>
            </a:r>
            <a:r>
              <a:rPr lang="en-US" dirty="0"/>
              <a:t> </a:t>
            </a:r>
            <a:r>
              <a:rPr lang="en-US" dirty="0" err="1"/>
              <a:t>capaciteiten</a:t>
            </a:r>
            <a:r>
              <a:rPr lang="en-US" dirty="0"/>
              <a:t> is </a:t>
            </a:r>
            <a:r>
              <a:rPr lang="en-US" dirty="0" err="1"/>
              <a:t>toegevoegd</a:t>
            </a:r>
            <a:r>
              <a:rPr lang="en-US" dirty="0"/>
              <a:t>, met </a:t>
            </a:r>
            <a:r>
              <a:rPr lang="en-US" dirty="0" err="1"/>
              <a:t>ook</a:t>
            </a:r>
            <a:r>
              <a:rPr lang="en-US" dirty="0"/>
              <a:t> quotes van </a:t>
            </a:r>
            <a:r>
              <a:rPr lang="en-US" dirty="0" err="1"/>
              <a:t>geinterviewden</a:t>
            </a:r>
            <a:r>
              <a:rPr lang="en-US" dirty="0"/>
              <a:t> die het </a:t>
            </a:r>
            <a:r>
              <a:rPr lang="en-US" dirty="0" err="1"/>
              <a:t>belang</a:t>
            </a:r>
            <a:r>
              <a:rPr lang="en-US" dirty="0"/>
              <a:t> van </a:t>
            </a:r>
            <a:r>
              <a:rPr lang="en-US" dirty="0" err="1"/>
              <a:t>vrij</a:t>
            </a:r>
            <a:r>
              <a:rPr lang="en-US" dirty="0"/>
              <a:t> </a:t>
            </a:r>
            <a:r>
              <a:rPr lang="en-US" dirty="0" err="1"/>
              <a:t>besteedbare</a:t>
            </a:r>
            <a:r>
              <a:rPr lang="en-US" dirty="0"/>
              <a:t> financiering </a:t>
            </a:r>
            <a:r>
              <a:rPr lang="en-US" dirty="0" err="1"/>
              <a:t>voor</a:t>
            </a:r>
            <a:r>
              <a:rPr lang="en-US" dirty="0"/>
              <a:t> </a:t>
            </a:r>
            <a:r>
              <a:rPr lang="en-US" dirty="0" err="1"/>
              <a:t>deze</a:t>
            </a:r>
            <a:r>
              <a:rPr lang="en-US" dirty="0"/>
              <a:t> </a:t>
            </a:r>
            <a:r>
              <a:rPr lang="en-US" dirty="0" err="1"/>
              <a:t>capaciteiten</a:t>
            </a:r>
            <a:r>
              <a:rPr lang="en-US" dirty="0"/>
              <a:t> </a:t>
            </a:r>
            <a:r>
              <a:rPr lang="en-US" dirty="0" err="1"/>
              <a:t>binnen</a:t>
            </a:r>
            <a:r>
              <a:rPr lang="en-US" dirty="0"/>
              <a:t> </a:t>
            </a:r>
            <a:r>
              <a:rPr lang="en-US" dirty="0" err="1"/>
              <a:t>hun</a:t>
            </a:r>
            <a:r>
              <a:rPr lang="en-US" dirty="0"/>
              <a:t> </a:t>
            </a:r>
            <a:r>
              <a:rPr lang="en-US" dirty="0" err="1"/>
              <a:t>organisaties</a:t>
            </a:r>
            <a:r>
              <a:rPr lang="en-US" dirty="0"/>
              <a:t> </a:t>
            </a:r>
            <a:r>
              <a:rPr lang="en-US" dirty="0" err="1"/>
              <a:t>illustreren</a:t>
            </a:r>
            <a:r>
              <a:rPr lang="en-US" dirty="0"/>
              <a:t>.</a:t>
            </a:r>
          </a:p>
          <a:p>
            <a:endParaRPr lang="en-US" dirty="0"/>
          </a:p>
          <a:p>
            <a:r>
              <a:rPr lang="nl-NL" dirty="0"/>
              <a:t>Ik wil hier aan toevoegen dat dit is hoe </a:t>
            </a:r>
            <a:r>
              <a:rPr lang="nl-NL" b="1" dirty="0"/>
              <a:t>we denken </a:t>
            </a:r>
            <a:r>
              <a:rPr lang="nl-NL" dirty="0"/>
              <a:t>dat dit werkt op basis van de literatuur en onze interviews, maar dit model zal nog wel verder getest moeten worden. Mocht u ideeën en suggesties hebben, bijvoorbeeld als u denkt dat een capaciteit mist, of dat een capaciteit eigenlijk niet belangrijk is, dan horen we dat heel graag van u! Ook horen we graag van u als u veel ervaring heeft met dit onderwerp, om beter te begrijpen hoe dit in de praktijk werkt, voor verschillende typen organisaties. Alleen in samenwerking tussen wetenschap en de sector kunnen we dit onderwerp beter begrijpen en zo bijdragen aan de effectiviteit van onze sector.</a:t>
            </a:r>
            <a:endParaRPr lang="en-US" dirty="0"/>
          </a:p>
          <a:p>
            <a:endParaRPr lang="en-US" dirty="0"/>
          </a:p>
          <a:p>
            <a:r>
              <a:rPr lang="en-US" dirty="0" err="1"/>
              <a:t>Ik</a:t>
            </a:r>
            <a:r>
              <a:rPr lang="en-US" dirty="0"/>
              <a:t> hoop </a:t>
            </a:r>
            <a:r>
              <a:rPr lang="en-US" dirty="0" err="1"/>
              <a:t>dat</a:t>
            </a:r>
            <a:r>
              <a:rPr lang="en-US" dirty="0"/>
              <a:t> </a:t>
            </a:r>
            <a:r>
              <a:rPr lang="en-US" dirty="0" err="1"/>
              <a:t>ik</a:t>
            </a:r>
            <a:r>
              <a:rPr lang="en-US" dirty="0"/>
              <a:t> u </a:t>
            </a:r>
            <a:r>
              <a:rPr lang="en-US" dirty="0" err="1"/>
              <a:t>heb</a:t>
            </a:r>
            <a:r>
              <a:rPr lang="en-US" dirty="0"/>
              <a:t> laten </a:t>
            </a:r>
            <a:r>
              <a:rPr lang="en-US" dirty="0" err="1"/>
              <a:t>zien</a:t>
            </a:r>
            <a:r>
              <a:rPr lang="en-US" dirty="0"/>
              <a:t> </a:t>
            </a:r>
            <a:r>
              <a:rPr lang="en-US" dirty="0" err="1"/>
              <a:t>waarom</a:t>
            </a:r>
            <a:r>
              <a:rPr lang="en-US" dirty="0"/>
              <a:t> </a:t>
            </a:r>
            <a:r>
              <a:rPr lang="en-US" dirty="0" err="1"/>
              <a:t>ik</a:t>
            </a:r>
            <a:r>
              <a:rPr lang="en-US" dirty="0"/>
              <a:t> </a:t>
            </a:r>
            <a:r>
              <a:rPr lang="en-US" dirty="0" err="1"/>
              <a:t>denk</a:t>
            </a:r>
            <a:r>
              <a:rPr lang="en-US" dirty="0"/>
              <a:t> </a:t>
            </a:r>
            <a:r>
              <a:rPr lang="en-US" dirty="0" err="1"/>
              <a:t>d</a:t>
            </a:r>
            <a:r>
              <a:rPr lang="en-US" b="0" dirty="0" err="1"/>
              <a:t>at</a:t>
            </a:r>
            <a:r>
              <a:rPr lang="en-US" b="0" dirty="0"/>
              <a:t> het </a:t>
            </a:r>
            <a:r>
              <a:rPr lang="en-US" b="0" dirty="0" err="1"/>
              <a:t>belangrijk</a:t>
            </a:r>
            <a:r>
              <a:rPr lang="en-US" b="0" dirty="0"/>
              <a:t> is </a:t>
            </a:r>
            <a:r>
              <a:rPr lang="en-US" b="0" dirty="0" err="1"/>
              <a:t>dat</a:t>
            </a:r>
            <a:r>
              <a:rPr lang="en-US" b="0" dirty="0"/>
              <a:t> u </a:t>
            </a:r>
            <a:r>
              <a:rPr lang="en-US" b="0" dirty="0" err="1"/>
              <a:t>nadenkt</a:t>
            </a:r>
            <a:r>
              <a:rPr lang="en-US" b="0" dirty="0"/>
              <a:t> over of </a:t>
            </a:r>
            <a:r>
              <a:rPr lang="en-US" b="0" dirty="0" err="1"/>
              <a:t>uw</a:t>
            </a:r>
            <a:r>
              <a:rPr lang="en-US" b="0" dirty="0"/>
              <a:t> </a:t>
            </a:r>
            <a:r>
              <a:rPr lang="en-US" b="0" dirty="0" err="1"/>
              <a:t>financieringsportfolio</a:t>
            </a:r>
            <a:r>
              <a:rPr lang="en-US" b="0" dirty="0"/>
              <a:t> </a:t>
            </a:r>
            <a:r>
              <a:rPr lang="en-US" b="0" dirty="0" err="1"/>
              <a:t>optimaal</a:t>
            </a:r>
            <a:r>
              <a:rPr lang="en-US" b="0" dirty="0"/>
              <a:t> </a:t>
            </a:r>
            <a:r>
              <a:rPr lang="en-US" b="0" dirty="0" err="1"/>
              <a:t>bij</a:t>
            </a:r>
            <a:r>
              <a:rPr lang="en-US" b="0" dirty="0"/>
              <a:t> </a:t>
            </a:r>
            <a:r>
              <a:rPr lang="en-US" b="0" dirty="0" err="1"/>
              <a:t>uw</a:t>
            </a:r>
            <a:r>
              <a:rPr lang="en-US" b="0" dirty="0"/>
              <a:t> </a:t>
            </a:r>
            <a:r>
              <a:rPr lang="en-US" b="0" dirty="0" err="1"/>
              <a:t>missie</a:t>
            </a:r>
            <a:r>
              <a:rPr lang="en-US" b="0" dirty="0"/>
              <a:t> past </a:t>
            </a:r>
            <a:r>
              <a:rPr lang="en-US" b="0" dirty="0" err="1"/>
              <a:t>en</a:t>
            </a:r>
            <a:r>
              <a:rPr lang="en-US" b="0" dirty="0"/>
              <a:t> hoe </a:t>
            </a:r>
            <a:r>
              <a:rPr lang="en-US" b="0" dirty="0" err="1"/>
              <a:t>goed</a:t>
            </a:r>
            <a:r>
              <a:rPr lang="en-US" b="0" dirty="0"/>
              <a:t> </a:t>
            </a:r>
            <a:r>
              <a:rPr lang="en-US" b="0" dirty="0" err="1"/>
              <a:t>uw</a:t>
            </a:r>
            <a:r>
              <a:rPr lang="en-US" b="0" dirty="0"/>
              <a:t> </a:t>
            </a:r>
            <a:r>
              <a:rPr lang="en-US" b="0" dirty="0" err="1"/>
              <a:t>financieringsstrategie</a:t>
            </a:r>
            <a:r>
              <a:rPr lang="en-US" b="0" dirty="0"/>
              <a:t> </a:t>
            </a:r>
            <a:r>
              <a:rPr lang="en-US" b="0" dirty="0" err="1"/>
              <a:t>aansluit</a:t>
            </a:r>
            <a:r>
              <a:rPr lang="en-US" b="0" dirty="0"/>
              <a:t> </a:t>
            </a:r>
            <a:r>
              <a:rPr lang="en-US" b="0" dirty="0" err="1"/>
              <a:t>bij</a:t>
            </a:r>
            <a:r>
              <a:rPr lang="en-US" b="0" dirty="0"/>
              <a:t> </a:t>
            </a:r>
            <a:r>
              <a:rPr lang="en-US" b="0" dirty="0" err="1"/>
              <a:t>uw</a:t>
            </a:r>
            <a:r>
              <a:rPr lang="en-US" b="0" dirty="0"/>
              <a:t> </a:t>
            </a:r>
            <a:r>
              <a:rPr lang="en-US" b="0" dirty="0" err="1"/>
              <a:t>missie</a:t>
            </a:r>
            <a:r>
              <a:rPr lang="en-US" b="0" dirty="0"/>
              <a:t> </a:t>
            </a:r>
            <a:r>
              <a:rPr lang="en-US" b="0" dirty="0" err="1"/>
              <a:t>en</a:t>
            </a:r>
            <a:r>
              <a:rPr lang="en-US" b="0" dirty="0"/>
              <a:t>/of Theory of Change. </a:t>
            </a:r>
          </a:p>
          <a:p>
            <a:endParaRPr lang="en-US" b="0" dirty="0"/>
          </a:p>
          <a:p>
            <a:r>
              <a:rPr lang="en-US" b="0" dirty="0" err="1"/>
              <a:t>Vandaag</a:t>
            </a:r>
            <a:r>
              <a:rPr lang="en-US" b="0" dirty="0"/>
              <a:t> </a:t>
            </a:r>
            <a:r>
              <a:rPr lang="en-US" b="0" dirty="0" err="1"/>
              <a:t>zullen</a:t>
            </a:r>
            <a:r>
              <a:rPr lang="en-US" b="0" dirty="0"/>
              <a:t> we </a:t>
            </a:r>
            <a:r>
              <a:rPr lang="en-US" b="0" dirty="0" err="1"/>
              <a:t>meerdere</a:t>
            </a:r>
            <a:r>
              <a:rPr lang="en-US" b="0" dirty="0"/>
              <a:t> </a:t>
            </a:r>
            <a:r>
              <a:rPr lang="en-US" b="0" dirty="0" err="1"/>
              <a:t>voorbeelden</a:t>
            </a:r>
            <a:r>
              <a:rPr lang="en-US" b="0" dirty="0"/>
              <a:t> </a:t>
            </a:r>
            <a:r>
              <a:rPr lang="en-US" b="0" dirty="0" err="1"/>
              <a:t>zien</a:t>
            </a:r>
            <a:r>
              <a:rPr lang="en-US" b="0" dirty="0"/>
              <a:t> van de </a:t>
            </a:r>
            <a:r>
              <a:rPr lang="en-US" b="0" dirty="0" err="1"/>
              <a:t>rol</a:t>
            </a:r>
            <a:r>
              <a:rPr lang="en-US" b="0" dirty="0"/>
              <a:t> die </a:t>
            </a:r>
            <a:r>
              <a:rPr lang="en-US" b="0" dirty="0" err="1"/>
              <a:t>vrij</a:t>
            </a:r>
            <a:r>
              <a:rPr lang="en-US" b="0" dirty="0"/>
              <a:t> </a:t>
            </a:r>
            <a:r>
              <a:rPr lang="en-US" b="0" dirty="0" err="1"/>
              <a:t>besteedbare</a:t>
            </a:r>
            <a:r>
              <a:rPr lang="en-US" b="0" dirty="0"/>
              <a:t> financiering </a:t>
            </a:r>
            <a:r>
              <a:rPr lang="en-US" b="0" dirty="0" err="1"/>
              <a:t>kan</a:t>
            </a:r>
            <a:r>
              <a:rPr lang="en-US" b="0" dirty="0"/>
              <a:t> </a:t>
            </a:r>
            <a:r>
              <a:rPr lang="en-US" b="0" dirty="0" err="1"/>
              <a:t>spelen</a:t>
            </a:r>
            <a:r>
              <a:rPr lang="en-US" b="0" dirty="0"/>
              <a:t>, </a:t>
            </a:r>
            <a:r>
              <a:rPr lang="en-US" b="0" dirty="0" err="1"/>
              <a:t>en</a:t>
            </a:r>
            <a:r>
              <a:rPr lang="en-US" b="0" dirty="0"/>
              <a:t> </a:t>
            </a:r>
            <a:r>
              <a:rPr lang="en-US" b="0" dirty="0" err="1"/>
              <a:t>ik</a:t>
            </a:r>
            <a:r>
              <a:rPr lang="en-US" b="0" dirty="0"/>
              <a:t> </a:t>
            </a:r>
            <a:r>
              <a:rPr lang="en-US" b="0" dirty="0" err="1"/>
              <a:t>kijk</a:t>
            </a:r>
            <a:r>
              <a:rPr lang="en-US" b="0" dirty="0"/>
              <a:t> er </a:t>
            </a:r>
            <a:r>
              <a:rPr lang="en-US" b="0" dirty="0" err="1"/>
              <a:t>naar</a:t>
            </a:r>
            <a:r>
              <a:rPr lang="en-US" b="0" dirty="0"/>
              <a:t> </a:t>
            </a:r>
            <a:r>
              <a:rPr lang="en-US" b="0" dirty="0" err="1"/>
              <a:t>uit</a:t>
            </a:r>
            <a:r>
              <a:rPr lang="en-US" b="0" dirty="0"/>
              <a:t> </a:t>
            </a:r>
            <a:r>
              <a:rPr lang="en-US" b="0" dirty="0" err="1"/>
              <a:t>samen</a:t>
            </a:r>
            <a:r>
              <a:rPr lang="en-US" b="0" dirty="0"/>
              <a:t> met u het </a:t>
            </a:r>
            <a:r>
              <a:rPr lang="en-US" b="0" dirty="0" err="1"/>
              <a:t>belang</a:t>
            </a:r>
            <a:r>
              <a:rPr lang="en-US" b="0" dirty="0"/>
              <a:t> </a:t>
            </a:r>
            <a:r>
              <a:rPr lang="en-US" b="0" dirty="0" err="1"/>
              <a:t>hiervan</a:t>
            </a:r>
            <a:r>
              <a:rPr lang="en-US" b="0" dirty="0"/>
              <a:t> </a:t>
            </a:r>
            <a:r>
              <a:rPr lang="en-US" b="0" dirty="0" err="1"/>
              <a:t>verder</a:t>
            </a:r>
            <a:r>
              <a:rPr lang="en-US" b="0" dirty="0"/>
              <a:t> </a:t>
            </a:r>
            <a:r>
              <a:rPr lang="en-US" b="0" dirty="0" err="1"/>
              <a:t>te</a:t>
            </a:r>
            <a:r>
              <a:rPr lang="en-US" b="0" dirty="0"/>
              <a:t> </a:t>
            </a:r>
            <a:r>
              <a:rPr lang="en-US" b="0" dirty="0" err="1"/>
              <a:t>onderzoeken</a:t>
            </a:r>
            <a:r>
              <a:rPr lang="en-US" b="0" dirty="0"/>
              <a:t>, </a:t>
            </a:r>
            <a:r>
              <a:rPr lang="en-US" b="0" dirty="0" err="1"/>
              <a:t>en</a:t>
            </a:r>
            <a:r>
              <a:rPr lang="en-US" b="0" dirty="0"/>
              <a:t> dan </a:t>
            </a:r>
            <a:r>
              <a:rPr lang="en-US" b="0" dirty="0" err="1"/>
              <a:t>specifiek</a:t>
            </a:r>
            <a:r>
              <a:rPr lang="en-US" b="0" dirty="0"/>
              <a:t> </a:t>
            </a:r>
            <a:r>
              <a:rPr lang="en-US" b="0" dirty="0" err="1"/>
              <a:t>voor</a:t>
            </a:r>
            <a:r>
              <a:rPr lang="en-US" b="0" dirty="0"/>
              <a:t> </a:t>
            </a:r>
            <a:r>
              <a:rPr lang="en-US" b="0" dirty="0" err="1"/>
              <a:t>welke</a:t>
            </a:r>
            <a:r>
              <a:rPr lang="en-US" b="0" dirty="0"/>
              <a:t> </a:t>
            </a:r>
            <a:r>
              <a:rPr lang="en-US" b="0" dirty="0" err="1"/>
              <a:t>organisaties</a:t>
            </a:r>
            <a:r>
              <a:rPr lang="en-US" b="0" dirty="0"/>
              <a:t> </a:t>
            </a:r>
            <a:r>
              <a:rPr lang="en-US" b="0" dirty="0" err="1"/>
              <a:t>vrij</a:t>
            </a:r>
            <a:r>
              <a:rPr lang="en-US" b="0" dirty="0"/>
              <a:t> </a:t>
            </a:r>
            <a:r>
              <a:rPr lang="en-US" b="0" dirty="0" err="1"/>
              <a:t>besteedbare</a:t>
            </a:r>
            <a:r>
              <a:rPr lang="en-US" b="0" dirty="0"/>
              <a:t> financiering van het </a:t>
            </a:r>
            <a:r>
              <a:rPr lang="en-US" b="0" dirty="0" err="1"/>
              <a:t>grootste</a:t>
            </a:r>
            <a:r>
              <a:rPr lang="en-US" b="0" dirty="0"/>
              <a:t> </a:t>
            </a:r>
            <a:r>
              <a:rPr lang="en-US" b="0" dirty="0" err="1"/>
              <a:t>belang</a:t>
            </a:r>
            <a:r>
              <a:rPr lang="en-US" b="0" dirty="0"/>
              <a:t> is, </a:t>
            </a:r>
            <a:r>
              <a:rPr lang="en-US" b="0" dirty="0" err="1"/>
              <a:t>bv</a:t>
            </a:r>
            <a:r>
              <a:rPr lang="en-US" b="0" dirty="0"/>
              <a:t>, </a:t>
            </a:r>
            <a:r>
              <a:rPr lang="en-US" b="0" dirty="0" err="1"/>
              <a:t>voor</a:t>
            </a:r>
            <a:r>
              <a:rPr lang="en-US" b="0" dirty="0"/>
              <a:t> </a:t>
            </a:r>
            <a:r>
              <a:rPr lang="en-US" b="0" dirty="0" err="1"/>
              <a:t>organisaties</a:t>
            </a:r>
            <a:r>
              <a:rPr lang="en-US" b="0" dirty="0"/>
              <a:t> in </a:t>
            </a:r>
            <a:r>
              <a:rPr lang="en-US" b="0" dirty="0" err="1"/>
              <a:t>specieke</a:t>
            </a:r>
            <a:r>
              <a:rPr lang="en-US" b="0" dirty="0"/>
              <a:t> sectors </a:t>
            </a:r>
            <a:r>
              <a:rPr lang="en-US" b="0" dirty="0" err="1"/>
              <a:t>en</a:t>
            </a:r>
            <a:r>
              <a:rPr lang="en-US" b="0" dirty="0"/>
              <a:t> met </a:t>
            </a:r>
            <a:r>
              <a:rPr lang="en-US" b="0" dirty="0" err="1"/>
              <a:t>bepaalde</a:t>
            </a:r>
            <a:r>
              <a:rPr lang="en-US" b="0" dirty="0"/>
              <a:t> </a:t>
            </a:r>
            <a:r>
              <a:rPr lang="en-US" b="0" dirty="0" err="1"/>
              <a:t>rollen</a:t>
            </a:r>
            <a:r>
              <a:rPr lang="en-US" b="0" dirty="0"/>
              <a:t>, </a:t>
            </a:r>
            <a:r>
              <a:rPr lang="en-US" b="0" dirty="0" err="1"/>
              <a:t>zoals</a:t>
            </a:r>
            <a:r>
              <a:rPr lang="en-US" b="0" dirty="0"/>
              <a:t> </a:t>
            </a:r>
            <a:r>
              <a:rPr lang="en-US" b="0" dirty="0" err="1"/>
              <a:t>bijvoorbeeld</a:t>
            </a:r>
            <a:r>
              <a:rPr lang="en-US" b="0" dirty="0"/>
              <a:t> </a:t>
            </a:r>
            <a:r>
              <a:rPr lang="en-US" b="0" dirty="0" err="1"/>
              <a:t>dienstverlening</a:t>
            </a:r>
            <a:r>
              <a:rPr lang="en-US" b="0" dirty="0"/>
              <a:t> of </a:t>
            </a:r>
            <a:r>
              <a:rPr lang="en-US" b="0" dirty="0" err="1"/>
              <a:t>juist</a:t>
            </a:r>
            <a:r>
              <a:rPr lang="en-US" b="0" dirty="0"/>
              <a:t> </a:t>
            </a:r>
            <a:r>
              <a:rPr lang="en-US" b="0" dirty="0" err="1"/>
              <a:t>belangenbehartiging</a:t>
            </a:r>
            <a:r>
              <a:rPr lang="en-US" b="0" dirty="0"/>
              <a:t>.</a:t>
            </a:r>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36409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t>
            </a:r>
            <a:r>
              <a:rPr lang="en-US" dirty="0" err="1"/>
              <a:t>zijn</a:t>
            </a:r>
            <a:r>
              <a:rPr lang="en-US" dirty="0"/>
              <a:t> </a:t>
            </a:r>
            <a:r>
              <a:rPr lang="en-US" dirty="0" err="1"/>
              <a:t>nou</a:t>
            </a:r>
            <a:r>
              <a:rPr lang="en-US" dirty="0"/>
              <a:t> de </a:t>
            </a:r>
            <a:r>
              <a:rPr lang="en-US" dirty="0" err="1"/>
              <a:t>gevolgen</a:t>
            </a:r>
            <a:r>
              <a:rPr lang="en-US" dirty="0"/>
              <a:t> van </a:t>
            </a:r>
            <a:r>
              <a:rPr lang="en-US" dirty="0" err="1"/>
              <a:t>vrij</a:t>
            </a:r>
            <a:r>
              <a:rPr lang="en-US" dirty="0"/>
              <a:t> </a:t>
            </a:r>
            <a:r>
              <a:rPr lang="en-US" dirty="0" err="1"/>
              <a:t>besteedbare</a:t>
            </a:r>
            <a:r>
              <a:rPr lang="en-US" dirty="0"/>
              <a:t> financiering </a:t>
            </a:r>
            <a:r>
              <a:rPr lang="en-US" dirty="0" err="1"/>
              <a:t>voor</a:t>
            </a:r>
            <a:r>
              <a:rPr lang="en-US" dirty="0"/>
              <a:t> de </a:t>
            </a:r>
            <a:r>
              <a:rPr lang="en-US" dirty="0" err="1"/>
              <a:t>ontvangende</a:t>
            </a:r>
            <a:r>
              <a:rPr lang="en-US" dirty="0"/>
              <a:t> </a:t>
            </a:r>
            <a:r>
              <a:rPr lang="en-US" dirty="0" err="1"/>
              <a:t>organisaties</a:t>
            </a:r>
            <a:r>
              <a:rPr lang="en-US" dirty="0"/>
              <a:t>? In </a:t>
            </a:r>
            <a:r>
              <a:rPr lang="en-US" dirty="0" err="1"/>
              <a:t>onze</a:t>
            </a:r>
            <a:r>
              <a:rPr lang="en-US" dirty="0"/>
              <a:t> </a:t>
            </a:r>
            <a:r>
              <a:rPr lang="en-US" dirty="0" err="1"/>
              <a:t>studie</a:t>
            </a:r>
            <a:r>
              <a:rPr lang="en-US" dirty="0"/>
              <a:t> </a:t>
            </a:r>
            <a:r>
              <a:rPr lang="en-US" dirty="0" err="1"/>
              <a:t>gebruiken</a:t>
            </a:r>
            <a:r>
              <a:rPr lang="en-US" dirty="0"/>
              <a:t> we </a:t>
            </a:r>
            <a:r>
              <a:rPr lang="en-US" dirty="0" err="1"/>
              <a:t>meerdere</a:t>
            </a:r>
            <a:r>
              <a:rPr lang="en-US" dirty="0"/>
              <a:t> </a:t>
            </a:r>
            <a:r>
              <a:rPr lang="en-US" dirty="0" err="1"/>
              <a:t>methoden</a:t>
            </a:r>
            <a:r>
              <a:rPr lang="en-US" dirty="0"/>
              <a:t> om </a:t>
            </a:r>
            <a:r>
              <a:rPr lang="en-US" dirty="0" err="1"/>
              <a:t>iets</a:t>
            </a:r>
            <a:r>
              <a:rPr lang="en-US" dirty="0"/>
              <a:t> </a:t>
            </a:r>
            <a:r>
              <a:rPr lang="en-US" dirty="0" err="1"/>
              <a:t>te</a:t>
            </a:r>
            <a:r>
              <a:rPr lang="en-US" dirty="0"/>
              <a:t> </a:t>
            </a:r>
            <a:r>
              <a:rPr lang="en-US" dirty="0" err="1"/>
              <a:t>kunnen</a:t>
            </a:r>
            <a:r>
              <a:rPr lang="en-US" dirty="0"/>
              <a:t> </a:t>
            </a:r>
            <a:r>
              <a:rPr lang="en-US" dirty="0" err="1"/>
              <a:t>zeggen</a:t>
            </a:r>
            <a:r>
              <a:rPr lang="en-US" dirty="0"/>
              <a:t> over de </a:t>
            </a:r>
            <a:r>
              <a:rPr lang="en-US" dirty="0" err="1"/>
              <a:t>effecten</a:t>
            </a:r>
            <a:r>
              <a:rPr lang="en-US" dirty="0"/>
              <a:t> van </a:t>
            </a:r>
            <a:r>
              <a:rPr lang="en-US" dirty="0" err="1"/>
              <a:t>vrij</a:t>
            </a:r>
            <a:r>
              <a:rPr lang="en-US" dirty="0"/>
              <a:t> </a:t>
            </a:r>
            <a:r>
              <a:rPr lang="en-US" dirty="0" err="1"/>
              <a:t>besteedbare</a:t>
            </a:r>
            <a:r>
              <a:rPr lang="en-US" dirty="0"/>
              <a:t> financiering. </a:t>
            </a:r>
          </a:p>
          <a:p>
            <a:r>
              <a:rPr lang="en-US" dirty="0"/>
              <a:t>We </a:t>
            </a:r>
            <a:r>
              <a:rPr lang="en-US" dirty="0" err="1"/>
              <a:t>kijken</a:t>
            </a:r>
            <a:r>
              <a:rPr lang="en-US" dirty="0"/>
              <a:t> </a:t>
            </a:r>
            <a:r>
              <a:rPr lang="en-US" dirty="0" err="1"/>
              <a:t>naar</a:t>
            </a:r>
            <a:r>
              <a:rPr lang="en-US" dirty="0"/>
              <a:t> nonprofit capacity </a:t>
            </a:r>
            <a:r>
              <a:rPr lang="en-US" dirty="0" err="1"/>
              <a:t>en</a:t>
            </a:r>
            <a:r>
              <a:rPr lang="en-US" dirty="0"/>
              <a:t> nonprofit effectiveness. </a:t>
            </a:r>
          </a:p>
          <a:p>
            <a:r>
              <a:rPr lang="en-US" dirty="0"/>
              <a:t>- Capacity = “the </a:t>
            </a:r>
            <a:r>
              <a:rPr lang="en-US" b="1" dirty="0"/>
              <a:t>means </a:t>
            </a:r>
            <a:r>
              <a:rPr lang="en-US" dirty="0"/>
              <a:t>by which organizations achieve effectiveness” (Bryan, 2019, p. 886)</a:t>
            </a:r>
          </a:p>
          <a:p>
            <a:r>
              <a:rPr lang="en-US" dirty="0"/>
              <a:t>- Effectiveness = “the extent to which an organization has achieved its goals” (Benjamin &amp; Campbell, 2020, p. 199).</a:t>
            </a:r>
            <a:endParaRPr lang="nl-NL" dirty="0"/>
          </a:p>
          <a:p>
            <a:r>
              <a:rPr lang="nl-NL" dirty="0" err="1"/>
              <a:t>Nonprofit</a:t>
            </a:r>
            <a:r>
              <a:rPr lang="nl-NL" dirty="0"/>
              <a:t> </a:t>
            </a:r>
            <a:r>
              <a:rPr lang="nl-NL" dirty="0" err="1"/>
              <a:t>capacity</a:t>
            </a:r>
            <a:r>
              <a:rPr lang="nl-NL" dirty="0"/>
              <a:t> heeft echter meerdere dimensies: er zijn allerlei aspecten van een sterke organisatie die bijdragen aan effectiviteit. Daarom volgen we Michelle </a:t>
            </a:r>
            <a:r>
              <a:rPr lang="nl-NL" dirty="0" err="1"/>
              <a:t>Shumate</a:t>
            </a:r>
            <a:r>
              <a:rPr lang="nl-NL" dirty="0"/>
              <a:t> en collega’s (2017) die in 2017 het </a:t>
            </a:r>
            <a:r>
              <a:rPr lang="nl-NL" dirty="0" err="1"/>
              <a:t>Nonprofit</a:t>
            </a:r>
            <a:r>
              <a:rPr lang="nl-NL" dirty="0"/>
              <a:t> </a:t>
            </a:r>
            <a:r>
              <a:rPr lang="nl-NL" dirty="0" err="1"/>
              <a:t>Capacities</a:t>
            </a:r>
            <a:r>
              <a:rPr lang="nl-NL" dirty="0"/>
              <a:t> Instrument introduceerde, een raamwerk om verschillende aspecten van organisatiekracht te meten, aangevuld met </a:t>
            </a:r>
            <a:r>
              <a:rPr lang="nl-NL" dirty="0" err="1"/>
              <a:t>Wu</a:t>
            </a:r>
            <a:r>
              <a:rPr lang="nl-NL" dirty="0"/>
              <a:t> (2021).</a:t>
            </a:r>
          </a:p>
          <a:p>
            <a:endParaRPr lang="nl-NL" dirty="0"/>
          </a:p>
          <a:p>
            <a:r>
              <a:rPr lang="nl-NL" dirty="0"/>
              <a:t>Dit is het model waar we op uitkwamen na een studie van theorieën over </a:t>
            </a:r>
            <a:r>
              <a:rPr lang="nl-NL" dirty="0" err="1"/>
              <a:t>nonprofit</a:t>
            </a:r>
            <a:r>
              <a:rPr lang="nl-NL" dirty="0"/>
              <a:t> organisaties, academische literatuur en praktijkrapporten, aangevuld met twintig interviews bij goede doelen die geld ontvangen van de NPL en VL. Dit is hoe we denken dat dit werkt op basis van de literatuur en onze interviews, maar dit model zal nog wel verder getest moeten worden. Mocht u </a:t>
            </a:r>
            <a:r>
              <a:rPr lang="nl-NL" dirty="0" err="1"/>
              <a:t>ideeen</a:t>
            </a:r>
            <a:r>
              <a:rPr lang="nl-NL" dirty="0"/>
              <a:t> en suggesties hebben, bijvoorbeeld als u denkt dat een capaciteit mist, of dat een capaciteit eigenlijk niet belangrijk is, dan horen we dat heel graag van u! Ook horen we graag van u als u veel ervaring heeft met dit onderwerp, om beter te begrijpen hoe dit in de praktijk werkt, voor verschillende typen organisaties.</a:t>
            </a:r>
          </a:p>
          <a:p>
            <a:endParaRPr lang="nl-NL" dirty="0"/>
          </a:p>
          <a:p>
            <a:r>
              <a:rPr lang="nl-NL" dirty="0"/>
              <a:t>Het academische artikel waarin we dit introduceren is net gepubliceerd in </a:t>
            </a:r>
            <a:r>
              <a:rPr lang="nl-NL" dirty="0" err="1"/>
              <a:t>Nonprofit</a:t>
            </a:r>
            <a:r>
              <a:rPr lang="nl-NL" dirty="0"/>
              <a:t> Management &amp; </a:t>
            </a:r>
            <a:r>
              <a:rPr lang="nl-NL" dirty="0" err="1"/>
              <a:t>Leadership</a:t>
            </a:r>
            <a:r>
              <a:rPr lang="nl-NL" dirty="0"/>
              <a:t>, een van de belangrijkste academische tijdschriften in het veld. </a:t>
            </a:r>
          </a:p>
          <a:p>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9</a:t>
            </a:fld>
            <a:endParaRPr lang="nl-NL"/>
          </a:p>
        </p:txBody>
      </p:sp>
    </p:spTree>
    <p:extLst>
      <p:ext uri="{BB962C8B-B14F-4D97-AF65-F5344CB8AC3E}">
        <p14:creationId xmlns:p14="http://schemas.microsoft.com/office/powerpoint/2010/main" val="428456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meest evident is die van financieel beheer. Met vrij besteedbare financiering kunnen organisaties hun overhead financieren en de gaten tussen projecten overbruggen. Er staat daar een minnetje omdat er ook een risico in zulke meerjarige financiering zit, namelijk dat organisaties te afhankelijk worden van deze ene inkomstenbron.</a:t>
            </a:r>
          </a:p>
          <a:p>
            <a:endParaRPr lang="nl-NL" dirty="0"/>
          </a:p>
          <a:p>
            <a:r>
              <a:rPr lang="nl-NL" dirty="0"/>
              <a:t>Een aantal andere </a:t>
            </a:r>
            <a:r>
              <a:rPr lang="nl-NL" dirty="0" err="1"/>
              <a:t>capacities</a:t>
            </a:r>
            <a:r>
              <a:rPr lang="nl-NL" dirty="0"/>
              <a:t> zullen we toelichten met quotes uit onze interviews met Nederlandse goede doelen die partner zijn van de NPL of VL.</a:t>
            </a:r>
          </a:p>
        </p:txBody>
      </p:sp>
      <p:sp>
        <p:nvSpPr>
          <p:cNvPr id="4" name="Slide Number Placeholder 3"/>
          <p:cNvSpPr>
            <a:spLocks noGrp="1"/>
          </p:cNvSpPr>
          <p:nvPr>
            <p:ph type="sldNum" sz="quarter" idx="5"/>
          </p:nvPr>
        </p:nvSpPr>
        <p:spPr/>
        <p:txBody>
          <a:bodyPr/>
          <a:lstStyle/>
          <a:p>
            <a:fld id="{370DBE6A-1E29-8C4E-B011-77BCFA8447CC}" type="slidenum">
              <a:rPr lang="nl-NL" smtClean="0"/>
              <a:t>10</a:t>
            </a:fld>
            <a:endParaRPr lang="nl-NL"/>
          </a:p>
        </p:txBody>
      </p:sp>
    </p:spTree>
    <p:extLst>
      <p:ext uri="{BB962C8B-B14F-4D97-AF65-F5344CB8AC3E}">
        <p14:creationId xmlns:p14="http://schemas.microsoft.com/office/powerpoint/2010/main" val="394160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capacity </a:t>
            </a:r>
            <a:r>
              <a:rPr lang="en-US" dirty="0" err="1"/>
              <a:t>verwijst</a:t>
            </a:r>
            <a:r>
              <a:rPr lang="en-US" dirty="0"/>
              <a:t> </a:t>
            </a:r>
            <a:r>
              <a:rPr lang="en-US" dirty="0" err="1"/>
              <a:t>naar</a:t>
            </a:r>
            <a:r>
              <a:rPr lang="en-US" dirty="0"/>
              <a:t> </a:t>
            </a:r>
            <a:r>
              <a:rPr lang="en-US" dirty="0" err="1"/>
              <a:t>een</a:t>
            </a:r>
            <a:r>
              <a:rPr lang="en-US" dirty="0"/>
              <a:t> </a:t>
            </a:r>
            <a:r>
              <a:rPr lang="en-US" dirty="0" err="1"/>
              <a:t>sterke</a:t>
            </a:r>
            <a:r>
              <a:rPr lang="en-US" dirty="0"/>
              <a:t> ‘back office’ </a:t>
            </a:r>
            <a:r>
              <a:rPr lang="en-US" dirty="0" err="1"/>
              <a:t>en</a:t>
            </a:r>
            <a:r>
              <a:rPr lang="en-US" dirty="0"/>
              <a:t> het in huis </a:t>
            </a:r>
            <a:r>
              <a:rPr lang="en-US" dirty="0" err="1"/>
              <a:t>hebben</a:t>
            </a:r>
            <a:r>
              <a:rPr lang="en-US" dirty="0"/>
              <a:t> van </a:t>
            </a:r>
            <a:r>
              <a:rPr lang="en-US" dirty="0" err="1"/>
              <a:t>kennis</a:t>
            </a:r>
            <a:r>
              <a:rPr lang="en-US" dirty="0"/>
              <a:t> </a:t>
            </a:r>
            <a:r>
              <a:rPr lang="en-US" dirty="0" err="1"/>
              <a:t>en</a:t>
            </a:r>
            <a:r>
              <a:rPr lang="en-US" dirty="0"/>
              <a:t> expertise. Hoe </a:t>
            </a:r>
            <a:r>
              <a:rPr lang="en-US" dirty="0" err="1"/>
              <a:t>belangrijk</a:t>
            </a:r>
            <a:r>
              <a:rPr lang="en-US" dirty="0"/>
              <a:t> </a:t>
            </a:r>
            <a:r>
              <a:rPr lang="en-US" dirty="0" err="1"/>
              <a:t>dat</a:t>
            </a:r>
            <a:r>
              <a:rPr lang="en-US" dirty="0"/>
              <a:t> is </a:t>
            </a:r>
            <a:r>
              <a:rPr lang="en-US" dirty="0" err="1"/>
              <a:t>wordt</a:t>
            </a:r>
            <a:r>
              <a:rPr lang="en-US" dirty="0"/>
              <a:t> </a:t>
            </a:r>
            <a:r>
              <a:rPr lang="en-US" dirty="0" err="1"/>
              <a:t>duidelijk</a:t>
            </a:r>
            <a:r>
              <a:rPr lang="en-US" dirty="0"/>
              <a:t> in </a:t>
            </a:r>
            <a:r>
              <a:rPr lang="en-US" dirty="0" err="1"/>
              <a:t>deze</a:t>
            </a:r>
            <a:r>
              <a:rPr lang="en-US" dirty="0"/>
              <a:t> quote.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accent3"/>
                </a:solidFill>
              </a:rPr>
              <a:t>“Dan heb je weer iemand voor drie jaar bij je, en die moet op een gegeven moment weer weg als het project is afgelopen […]. Terwijl diegene heel veel kennis heeft opgebouwd tijdens het project, maar die kan je dan niet behouden. Ik denk dat als je puur een projectorganisatie bent, dus dat je helemaal geen </a:t>
            </a:r>
            <a:r>
              <a:rPr lang="nl-NL" sz="1200" dirty="0" err="1">
                <a:solidFill>
                  <a:schemeClr val="accent3"/>
                </a:solidFill>
              </a:rPr>
              <a:t>ongeoormerkt</a:t>
            </a:r>
            <a:r>
              <a:rPr lang="nl-NL" sz="1200" dirty="0">
                <a:solidFill>
                  <a:schemeClr val="accent3"/>
                </a:solidFill>
              </a:rPr>
              <a:t> geld hebt […] ja… dan wordt je een soort lobbyclub op communicatie zonder dat je echt de kennis in huis hebt. Maar dat is wel juist onze kracht.”</a:t>
            </a:r>
            <a:endParaRPr lang="en-US" sz="1200" dirty="0">
              <a:solidFill>
                <a:schemeClr val="accent3"/>
              </a:solidFill>
            </a:endParaRPr>
          </a:p>
          <a:p>
            <a:endParaRPr lang="en-US" dirty="0"/>
          </a:p>
          <a:p>
            <a:r>
              <a:rPr lang="en-US" dirty="0" err="1"/>
              <a:t>Dit</a:t>
            </a:r>
            <a:r>
              <a:rPr lang="en-US" dirty="0"/>
              <a:t> </a:t>
            </a:r>
            <a:r>
              <a:rPr lang="en-US" dirty="0" err="1"/>
              <a:t>zien</a:t>
            </a:r>
            <a:r>
              <a:rPr lang="en-US" dirty="0"/>
              <a:t> we ook in </a:t>
            </a:r>
            <a:r>
              <a:rPr lang="en-US" dirty="0" err="1"/>
              <a:t>statistische</a:t>
            </a:r>
            <a:r>
              <a:rPr lang="en-US" dirty="0"/>
              <a:t> analyses op met data van het CBF, op basis van </a:t>
            </a:r>
            <a:r>
              <a:rPr lang="en-US" dirty="0" err="1"/>
              <a:t>financiële</a:t>
            </a:r>
            <a:r>
              <a:rPr lang="en-US" dirty="0"/>
              <a:t> </a:t>
            </a:r>
            <a:r>
              <a:rPr lang="en-US" dirty="0" err="1"/>
              <a:t>jaarverslagen</a:t>
            </a:r>
            <a:r>
              <a:rPr lang="en-US" dirty="0"/>
              <a:t>: </a:t>
            </a:r>
            <a:r>
              <a:rPr lang="en-US" dirty="0" err="1"/>
              <a:t>organisaties</a:t>
            </a:r>
            <a:r>
              <a:rPr lang="en-US" dirty="0"/>
              <a:t> die </a:t>
            </a:r>
            <a:r>
              <a:rPr lang="en-US" dirty="0" err="1"/>
              <a:t>beneficiënt</a:t>
            </a:r>
            <a:r>
              <a:rPr lang="en-US" dirty="0"/>
              <a:t> </a:t>
            </a:r>
            <a:r>
              <a:rPr lang="en-US" dirty="0" err="1"/>
              <a:t>worden</a:t>
            </a:r>
            <a:r>
              <a:rPr lang="en-US" dirty="0"/>
              <a:t> van de NPL of de VL </a:t>
            </a:r>
            <a:r>
              <a:rPr lang="en-US" dirty="0" err="1"/>
              <a:t>gaan</a:t>
            </a:r>
            <a:r>
              <a:rPr lang="en-US" dirty="0"/>
              <a:t> </a:t>
            </a:r>
            <a:r>
              <a:rPr lang="en-US" dirty="0" err="1"/>
              <a:t>meer</a:t>
            </a:r>
            <a:r>
              <a:rPr lang="en-US" dirty="0"/>
              <a:t> geld </a:t>
            </a:r>
            <a:r>
              <a:rPr lang="en-US" dirty="0" err="1"/>
              <a:t>uitgeven</a:t>
            </a:r>
            <a:r>
              <a:rPr lang="en-US" dirty="0"/>
              <a:t> </a:t>
            </a:r>
            <a:r>
              <a:rPr lang="en-US" dirty="0" err="1"/>
              <a:t>aan</a:t>
            </a:r>
            <a:r>
              <a:rPr lang="en-US" dirty="0"/>
              <a:t> </a:t>
            </a:r>
            <a:r>
              <a:rPr lang="en-US" dirty="0" err="1"/>
              <a:t>personeel</a:t>
            </a:r>
            <a:r>
              <a:rPr lang="en-US" dirty="0"/>
              <a:t>. </a:t>
            </a:r>
            <a:endParaRPr lang="nl-NL" dirty="0"/>
          </a:p>
        </p:txBody>
      </p:sp>
      <p:sp>
        <p:nvSpPr>
          <p:cNvPr id="4" name="Slide Number Placeholder 3"/>
          <p:cNvSpPr>
            <a:spLocks noGrp="1"/>
          </p:cNvSpPr>
          <p:nvPr>
            <p:ph type="sldNum" sz="quarter" idx="5"/>
          </p:nvPr>
        </p:nvSpPr>
        <p:spPr/>
        <p:txBody>
          <a:bodyPr/>
          <a:lstStyle/>
          <a:p>
            <a:fld id="{370DBE6A-1E29-8C4E-B011-77BCFA8447CC}" type="slidenum">
              <a:rPr lang="nl-NL" smtClean="0"/>
              <a:t>11</a:t>
            </a:fld>
            <a:endParaRPr lang="nl-NL"/>
          </a:p>
        </p:txBody>
      </p:sp>
    </p:spTree>
    <p:extLst>
      <p:ext uri="{BB962C8B-B14F-4D97-AF65-F5344CB8AC3E}">
        <p14:creationId xmlns:p14="http://schemas.microsoft.com/office/powerpoint/2010/main" val="371258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09" y="0"/>
            <a:ext cx="8392027"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8"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3" y="4157468"/>
            <a:ext cx="97207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6" y="807312"/>
            <a:ext cx="5296931"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41"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80" y="1164256"/>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202"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6" y="319218"/>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Civil Power 2023</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3" y="4"/>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22" y="319218"/>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1" y="1631193"/>
            <a:ext cx="1207555"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Civil Power 2023</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3" y="1589697"/>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Civil Power 2023</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4"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82" y="319218"/>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7" y="1631193"/>
            <a:ext cx="1207555"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9"/>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7"/>
            <a:ext cx="32004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20"/>
            <a:ext cx="32004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7"/>
            <a:ext cx="32004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20"/>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Civil Power 2023</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7"/>
            <a:ext cx="32004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20"/>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5"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11"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51"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6" y="2264503"/>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3" y="4"/>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22" y="319218"/>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1" y="1631193"/>
            <a:ext cx="1207555"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5"/>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5"/>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Civil Power 2023</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3" y="4"/>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22" y="319218"/>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1" y="1631193"/>
            <a:ext cx="1207555"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Civil Power 2023</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Civil Power 2023</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Civil Power 2023</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Civil Power 2023</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5"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5" y="2048838"/>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Civil Power 2023</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784" y="447568"/>
            <a:ext cx="3653157"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0429" y="1685925"/>
            <a:ext cx="3052366"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784" y="5958000"/>
            <a:ext cx="611179"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2412" y="6102174"/>
            <a:ext cx="1105113"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645" y="188640"/>
            <a:ext cx="1680645"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971823218"/>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8"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91"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4"/>
            <a:ext cx="1207555"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Civil Power 2023</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7"/>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3"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7"/>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6"/>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81" y="3252858"/>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Civil Power 2023</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Civil Power 2023</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4"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1" y="4923384"/>
            <a:ext cx="1207555"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7" y="3964517"/>
            <a:ext cx="8705089"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70"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4" y="4"/>
            <a:ext cx="11105523"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82"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6" y="5738224"/>
            <a:ext cx="1207555"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1"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5"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Civil Power 2023</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4" y="4"/>
            <a:ext cx="11105523"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82"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6" y="5738224"/>
            <a:ext cx="1207555"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5"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5"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Civil Power 2023</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4"/>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Civil Power 2023</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4"/>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 id="2147483669" r:id="rId20"/>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doi.org/10.1002/nml.21592" TargetMode="External"/><Relationship Id="rId2" Type="http://schemas.openxmlformats.org/officeDocument/2006/relationships/hyperlink" Target="https://www.goededoelennederland.nl/downloads/over-de-sector/2021-Feiten-en-Cijfers.pdf"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pg"/><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qrco.de/beaM6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doi.org/10.1002/nml.215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2760359"/>
            <a:ext cx="6693408" cy="1088136"/>
          </a:xfrm>
        </p:spPr>
        <p:txBody>
          <a:bodyPr/>
          <a:lstStyle/>
          <a:p>
            <a:r>
              <a:rPr lang="en-US" sz="4000" dirty="0">
                <a:solidFill>
                  <a:schemeClr val="tx1"/>
                </a:solidFill>
                <a:latin typeface="+mn-lt"/>
              </a:rPr>
              <a:t>Het </a:t>
            </a:r>
            <a:r>
              <a:rPr lang="en-US" sz="4000" dirty="0" err="1">
                <a:solidFill>
                  <a:schemeClr val="tx1"/>
                </a:solidFill>
                <a:latin typeface="+mn-lt"/>
              </a:rPr>
              <a:t>belang</a:t>
            </a:r>
            <a:r>
              <a:rPr lang="en-US" sz="4000" dirty="0">
                <a:solidFill>
                  <a:schemeClr val="tx1"/>
                </a:solidFill>
                <a:latin typeface="+mn-lt"/>
              </a:rPr>
              <a:t> van </a:t>
            </a:r>
            <a:r>
              <a:rPr lang="en-US" sz="4000" dirty="0" err="1">
                <a:solidFill>
                  <a:schemeClr val="tx1"/>
                </a:solidFill>
                <a:latin typeface="+mn-lt"/>
              </a:rPr>
              <a:t>vrij</a:t>
            </a:r>
            <a:r>
              <a:rPr lang="en-US" sz="4000" dirty="0">
                <a:solidFill>
                  <a:schemeClr val="tx1"/>
                </a:solidFill>
                <a:latin typeface="+mn-lt"/>
              </a:rPr>
              <a:t> </a:t>
            </a:r>
            <a:br>
              <a:rPr lang="en-US" sz="4000" dirty="0">
                <a:solidFill>
                  <a:schemeClr val="tx1"/>
                </a:solidFill>
                <a:latin typeface="+mn-lt"/>
              </a:rPr>
            </a:br>
            <a:r>
              <a:rPr lang="en-US" sz="4000" dirty="0" err="1">
                <a:solidFill>
                  <a:schemeClr val="tx1"/>
                </a:solidFill>
                <a:latin typeface="+mn-lt"/>
              </a:rPr>
              <a:t>besteedbare</a:t>
            </a:r>
            <a:r>
              <a:rPr lang="en-US" sz="4000" dirty="0">
                <a:solidFill>
                  <a:schemeClr val="tx1"/>
                </a:solidFill>
                <a:latin typeface="+mn-lt"/>
              </a:rPr>
              <a:t> financiering</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96387" y="2105028"/>
            <a:ext cx="3376041" cy="601599"/>
          </a:xfrm>
        </p:spPr>
        <p:txBody>
          <a:bodyPr>
            <a:normAutofit/>
          </a:bodyPr>
          <a:lstStyle/>
          <a:p>
            <a:r>
              <a:rPr lang="en-US" b="1" dirty="0"/>
              <a:t>Civil Power 2023</a:t>
            </a:r>
            <a:endParaRPr lang="en-US" dirty="0"/>
          </a:p>
        </p:txBody>
      </p:sp>
      <p:sp>
        <p:nvSpPr>
          <p:cNvPr id="5" name="Subtitle 2">
            <a:extLst>
              <a:ext uri="{FF2B5EF4-FFF2-40B4-BE49-F238E27FC236}">
                <a16:creationId xmlns:a16="http://schemas.microsoft.com/office/drawing/2014/main" id="{47A793A1-C15D-3462-42EE-098850430B92}"/>
              </a:ext>
            </a:extLst>
          </p:cNvPr>
          <p:cNvSpPr txBox="1">
            <a:spLocks/>
          </p:cNvSpPr>
          <p:nvPr/>
        </p:nvSpPr>
        <p:spPr>
          <a:xfrm>
            <a:off x="4506191" y="4702048"/>
            <a:ext cx="3376041" cy="601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Amsterdam, 28 </a:t>
            </a:r>
            <a:r>
              <a:rPr lang="en-US" b="1" dirty="0" err="1"/>
              <a:t>nov</a:t>
            </a:r>
            <a:r>
              <a:rPr lang="en-US" b="1" dirty="0"/>
              <a:t> 2023</a:t>
            </a:r>
            <a:endParaRPr lang="en-US"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10</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630556"/>
          </a:xfrm>
          <a:prstGeom prst="rect">
            <a:avLst/>
          </a:prstGeom>
        </p:spPr>
        <p:txBody>
          <a:bodyPr>
            <a:norm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2200" dirty="0">
                <a:solidFill>
                  <a:schemeClr val="tx1"/>
                </a:solidFill>
                <a:latin typeface="+mn-lt"/>
              </a:rPr>
              <a:t>Het meest evident is die van financieel beheer. Met vrij besteedbare financiering kunnen organisaties hun overhead financieren en de gaten tussen projecten overbruggen. Er staat daar een minnetje omdat er ook een risico in zulke meerjarige financiering zit, namelijk dat organisaties te afhankelijk worden van deze ene inkomstenbron.</a:t>
            </a:r>
          </a:p>
          <a:p>
            <a:r>
              <a:rPr lang="nl-NL" sz="2200" dirty="0">
                <a:solidFill>
                  <a:schemeClr val="tx1"/>
                </a:solidFill>
                <a:latin typeface="+mn-lt"/>
              </a:rPr>
              <a:t>Een aantal andere </a:t>
            </a:r>
            <a:r>
              <a:rPr lang="nl-NL" sz="2200" dirty="0" err="1">
                <a:solidFill>
                  <a:schemeClr val="tx1"/>
                </a:solidFill>
                <a:latin typeface="+mn-lt"/>
              </a:rPr>
              <a:t>capacities</a:t>
            </a:r>
            <a:r>
              <a:rPr lang="nl-NL" sz="2200" dirty="0">
                <a:solidFill>
                  <a:schemeClr val="tx1"/>
                </a:solidFill>
                <a:latin typeface="+mn-lt"/>
              </a:rPr>
              <a:t> zal ik toelichten met quotes uit onze interviews met Nederlandse goede doelen die partner zijn van de NPL of VL.</a:t>
            </a:r>
            <a:endParaRPr lang="en-US" sz="2200" dirty="0">
              <a:solidFill>
                <a:schemeClr val="tx1"/>
              </a:solidFill>
              <a:latin typeface="+mn-lt"/>
            </a:endParaRP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46407" y="1740177"/>
            <a:ext cx="2753351" cy="525450"/>
          </a:xfrm>
          <a:prstGeom prst="roundRect">
            <a:avLst/>
          </a:prstGeom>
          <a:solidFill>
            <a:schemeClr val="accent3">
              <a:lumMod val="20000"/>
              <a:lumOff val="80000"/>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87485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11</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630556"/>
          </a:xfrm>
          <a:prstGeom prst="rect">
            <a:avLst/>
          </a:prstGeom>
        </p:spPr>
        <p:txBody>
          <a:bodyPr>
            <a:normAutofit fontScale="85000" lnSpcReduction="20000"/>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3000" dirty="0">
                <a:solidFill>
                  <a:schemeClr val="accent3"/>
                </a:solidFill>
                <a:latin typeface="+mn-lt"/>
              </a:rPr>
              <a:t>“Dan heb je weer iemand voor drie jaar bij je, en die moet op een gegeven moment weer weg als het project is afgelopen […]. Terwijl diegene heel veel kennis heeft opgebouwd tijdens het project, maar die kan je dan niet behouden. Ik denk dat als je puur een projectorganisatie bent, dus dat je helemaal geen </a:t>
            </a:r>
            <a:r>
              <a:rPr lang="nl-NL" sz="3000" dirty="0" err="1">
                <a:solidFill>
                  <a:schemeClr val="accent3"/>
                </a:solidFill>
                <a:latin typeface="+mn-lt"/>
              </a:rPr>
              <a:t>ongeoormerkt</a:t>
            </a:r>
            <a:r>
              <a:rPr lang="nl-NL" sz="3000" dirty="0">
                <a:solidFill>
                  <a:schemeClr val="accent3"/>
                </a:solidFill>
                <a:latin typeface="+mn-lt"/>
              </a:rPr>
              <a:t> geld hebt […] ja… dan wordt je een soort lobbyclub op communicatie zonder dat je echt de kennis in huis hebt. Maar dat is wel juist onze kracht.”</a:t>
            </a:r>
            <a:endParaRPr lang="en-US" sz="3000" dirty="0">
              <a:solidFill>
                <a:schemeClr val="accent3"/>
              </a:solidFill>
              <a:latin typeface="+mn-lt"/>
            </a:endParaRP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35118" y="2417510"/>
            <a:ext cx="2753351" cy="525450"/>
          </a:xfrm>
          <a:prstGeom prst="roundRect">
            <a:avLst/>
          </a:prstGeom>
          <a:solidFill>
            <a:schemeClr val="accent3">
              <a:lumMod val="20000"/>
              <a:lumOff val="80000"/>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35309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12</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292902"/>
          </a:xfrm>
          <a:prstGeom prst="rect">
            <a:avLst/>
          </a:prstGeom>
        </p:spPr>
        <p:txBody>
          <a:bodyPr>
            <a:norm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3000" dirty="0">
              <a:solidFill>
                <a:schemeClr val="accent1"/>
              </a:solidFill>
            </a:endParaRP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44846" y="3068710"/>
            <a:ext cx="2753351" cy="525450"/>
          </a:xfrm>
          <a:prstGeom prst="roundRect">
            <a:avLst/>
          </a:prstGeom>
          <a:solidFill>
            <a:schemeClr val="accent1">
              <a:lumMod val="20000"/>
              <a:lumOff val="80000"/>
              <a:alpha val="3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
        <p:nvSpPr>
          <p:cNvPr id="3" name="TextBox 2">
            <a:extLst>
              <a:ext uri="{FF2B5EF4-FFF2-40B4-BE49-F238E27FC236}">
                <a16:creationId xmlns:a16="http://schemas.microsoft.com/office/drawing/2014/main" id="{0DBB5DAF-E77F-D6F5-19E9-C29A58AC1C48}"/>
              </a:ext>
            </a:extLst>
          </p:cNvPr>
          <p:cNvSpPr txBox="1"/>
          <p:nvPr/>
        </p:nvSpPr>
        <p:spPr>
          <a:xfrm>
            <a:off x="7665156" y="1254344"/>
            <a:ext cx="3849446" cy="4493538"/>
          </a:xfrm>
          <a:prstGeom prst="rect">
            <a:avLst/>
          </a:prstGeom>
          <a:noFill/>
        </p:spPr>
        <p:txBody>
          <a:bodyPr wrap="square" rtlCol="0">
            <a:spAutoFit/>
          </a:bodyPr>
          <a:lstStyle/>
          <a:p>
            <a:r>
              <a:rPr lang="nl-NL" sz="2600" dirty="0"/>
              <a:t>“Ja… dat zijn dingen die we allemaal ook doen, trainen en opleiden, maar ik weet niet of dat per se door het geld van de Nationale Postcode Loterij komt. Ik weet het niet. Als het er niet was, denk ik niet dat we geen training meer zouden faciliteren of iets dergelijks.” </a:t>
            </a:r>
            <a:endParaRPr lang="en-US" sz="2600" dirty="0">
              <a:solidFill>
                <a:schemeClr val="accent1"/>
              </a:solidFill>
            </a:endParaRPr>
          </a:p>
          <a:p>
            <a:endParaRPr lang="en-US" sz="2600" dirty="0"/>
          </a:p>
        </p:txBody>
      </p:sp>
    </p:spTree>
    <p:extLst>
      <p:ext uri="{BB962C8B-B14F-4D97-AF65-F5344CB8AC3E}">
        <p14:creationId xmlns:p14="http://schemas.microsoft.com/office/powerpoint/2010/main" val="23448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13</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292902"/>
          </a:xfrm>
          <a:prstGeom prst="rect">
            <a:avLst/>
          </a:prstGeom>
        </p:spPr>
        <p:txBody>
          <a:bodyPr>
            <a:normAutofit fontScale="85000" lnSpcReduction="20000"/>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dirty="0">
                <a:solidFill>
                  <a:schemeClr val="tx1"/>
                </a:solidFill>
                <a:latin typeface="+mn-lt"/>
              </a:rPr>
              <a:t>“[…] </a:t>
            </a:r>
            <a:r>
              <a:rPr lang="nl-NL" sz="3000" dirty="0" err="1">
                <a:solidFill>
                  <a:schemeClr val="tx1"/>
                </a:solidFill>
                <a:latin typeface="+mn-lt"/>
              </a:rPr>
              <a:t>ongeoormerkt</a:t>
            </a:r>
            <a:r>
              <a:rPr lang="nl-NL" sz="3000" dirty="0">
                <a:solidFill>
                  <a:schemeClr val="tx1"/>
                </a:solidFill>
                <a:latin typeface="+mn-lt"/>
              </a:rPr>
              <a:t> geld geeft je zoveel vrijheid en flexibiliteit. Wij zijn een heel snelle adaptieve organisatie die eigenlijk continu inspringt op het sentiment en veranderingen in de maatschappij en de politiek en Corona en kansen, het momentum wat zich aanbiedt. Als wij daar altijd een aanvraag voor zouden moeten indienen en vervolgens alles moeten opleveren precies zoals we hadden aangevraagd, dan kunnen we ons werk niet doen.</a:t>
            </a:r>
            <a:r>
              <a:rPr lang="en-US" sz="3000" dirty="0">
                <a:solidFill>
                  <a:schemeClr val="tx1"/>
                </a:solidFill>
                <a:latin typeface="+mn-lt"/>
              </a:rPr>
              <a:t>”</a:t>
            </a: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45626" y="3777571"/>
            <a:ext cx="2753351" cy="525450"/>
          </a:xfrm>
          <a:prstGeom prst="roundRect">
            <a:avLst/>
          </a:prstGeom>
          <a:solidFill>
            <a:schemeClr val="accent2">
              <a:lumMod val="20000"/>
              <a:lumOff val="80000"/>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246497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14</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292902"/>
          </a:xfrm>
          <a:prstGeom prst="rect">
            <a:avLst/>
          </a:prstGeom>
        </p:spPr>
        <p:txBody>
          <a:bodyPr>
            <a:normAutofit fontScale="92500" lnSpcReduction="20000"/>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dirty="0">
                <a:solidFill>
                  <a:schemeClr val="tx1"/>
                </a:solidFill>
                <a:latin typeface="+mn-lt"/>
              </a:rPr>
              <a:t>“</a:t>
            </a:r>
            <a:r>
              <a:rPr lang="nl-NL" sz="3000" dirty="0">
                <a:solidFill>
                  <a:schemeClr val="tx1"/>
                </a:solidFill>
                <a:latin typeface="+mn-lt"/>
                <a:ea typeface="Times New Roman" panose="02020603050405020304" pitchFamily="18" charset="0"/>
              </a:rPr>
              <a:t>Voor lobby kunnen wij nergens geld aanvragen. Dat vinden mensen: daar gaan we geen geld voor geven.” </a:t>
            </a:r>
          </a:p>
          <a:p>
            <a:endParaRPr lang="nl-NL" sz="3000" dirty="0">
              <a:solidFill>
                <a:schemeClr val="tx1"/>
              </a:solidFill>
              <a:latin typeface="+mn-lt"/>
              <a:ea typeface="Times New Roman" panose="02020603050405020304" pitchFamily="18" charset="0"/>
            </a:endParaRPr>
          </a:p>
          <a:p>
            <a:r>
              <a:rPr lang="nl-NL" sz="3000" dirty="0">
                <a:solidFill>
                  <a:schemeClr val="tx1"/>
                </a:solidFill>
                <a:latin typeface="+mn-lt"/>
                <a:ea typeface="Times New Roman" panose="02020603050405020304" pitchFamily="18" charset="0"/>
              </a:rPr>
              <a:t>[Interviewer:] “Dat is iets wat niet direct aan het doel bijdraagt.”</a:t>
            </a:r>
          </a:p>
          <a:p>
            <a:endParaRPr lang="nl-NL" sz="3000" dirty="0">
              <a:solidFill>
                <a:schemeClr val="tx1"/>
              </a:solidFill>
              <a:latin typeface="+mn-lt"/>
              <a:ea typeface="Times New Roman" panose="02020603050405020304" pitchFamily="18" charset="0"/>
            </a:endParaRPr>
          </a:p>
          <a:p>
            <a:r>
              <a:rPr lang="nl-NL" sz="3000" dirty="0">
                <a:solidFill>
                  <a:schemeClr val="tx1"/>
                </a:solidFill>
                <a:latin typeface="+mn-lt"/>
                <a:ea typeface="Times New Roman" panose="02020603050405020304" pitchFamily="18" charset="0"/>
              </a:rPr>
              <a:t>“Eigenlijk wel, maar het is geen project met een kop en een staart waarvan je zegt: dit heeft zo veel… je kan de impact niet echt heel goed meten.</a:t>
            </a:r>
            <a:r>
              <a:rPr lang="en-US" sz="3000" dirty="0">
                <a:solidFill>
                  <a:schemeClr val="tx1"/>
                </a:solidFill>
                <a:latin typeface="+mn-lt"/>
              </a:rPr>
              <a:t>”</a:t>
            </a: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56135" y="4460653"/>
            <a:ext cx="2753351" cy="525450"/>
          </a:xfrm>
          <a:prstGeom prst="roundRect">
            <a:avLst/>
          </a:prstGeom>
          <a:solidFill>
            <a:schemeClr val="accent1">
              <a:lumMod val="20000"/>
              <a:lumOff val="80000"/>
              <a:alpha val="3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71963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15</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70"/>
            <a:ext cx="4842409" cy="5292900"/>
          </a:xfrm>
          <a:prstGeom prst="rect">
            <a:avLst/>
          </a:prstGeom>
        </p:spPr>
        <p:txBody>
          <a:bodyPr>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chemeClr val="tx1"/>
                </a:solidFill>
                <a:latin typeface="+mn-lt"/>
              </a:rPr>
              <a:t>“</a:t>
            </a:r>
            <a:r>
              <a:rPr lang="nl-NL" sz="2600" dirty="0">
                <a:solidFill>
                  <a:schemeClr val="tx1"/>
                </a:solidFill>
                <a:latin typeface="+mn-lt"/>
                <a:ea typeface="Times New Roman" panose="02020603050405020304" pitchFamily="18" charset="0"/>
              </a:rPr>
              <a:t>[...] Als ik eerlijk ben denk ik dat als wij een geoormerkte financiering hebben, […] dat wij leren daardoor wel zelf kritisch te zijn om wat bereiken we nou in dit project, al is het alleen maar omdat de financier daarom vraagt [...]. Ik denk onbewust dat het goede doel misschien iets makkelijker met projecten omgaat [in het geval van </a:t>
            </a:r>
            <a:r>
              <a:rPr lang="nl-NL" sz="2600" dirty="0" err="1">
                <a:solidFill>
                  <a:schemeClr val="tx1"/>
                </a:solidFill>
                <a:latin typeface="+mn-lt"/>
                <a:ea typeface="Times New Roman" panose="02020603050405020304" pitchFamily="18" charset="0"/>
              </a:rPr>
              <a:t>ongeoormerkt</a:t>
            </a:r>
            <a:r>
              <a:rPr lang="nl-NL" sz="2600" dirty="0">
                <a:solidFill>
                  <a:schemeClr val="tx1"/>
                </a:solidFill>
                <a:latin typeface="+mn-lt"/>
                <a:ea typeface="Times New Roman" panose="02020603050405020304" pitchFamily="18" charset="0"/>
              </a:rPr>
              <a:t> geld].</a:t>
            </a:r>
            <a:r>
              <a:rPr lang="en-US" sz="2600" dirty="0">
                <a:solidFill>
                  <a:schemeClr val="tx1"/>
                </a:solidFill>
                <a:latin typeface="+mn-lt"/>
              </a:rPr>
              <a:t>”</a:t>
            </a: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56135" y="4460653"/>
            <a:ext cx="2753351" cy="525450"/>
          </a:xfrm>
          <a:prstGeom prst="roundRect">
            <a:avLst/>
          </a:prstGeom>
          <a:solidFill>
            <a:schemeClr val="accent1">
              <a:lumMod val="20000"/>
              <a:lumOff val="80000"/>
              <a:alpha val="3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60805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16</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292902"/>
          </a:xfrm>
          <a:prstGeom prst="rect">
            <a:avLst/>
          </a:prstGeom>
        </p:spPr>
        <p:txBody>
          <a:bodyPr>
            <a:norm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dirty="0">
                <a:solidFill>
                  <a:schemeClr val="tx1"/>
                </a:solidFill>
                <a:latin typeface="+mn-lt"/>
              </a:rPr>
              <a:t>“</a:t>
            </a:r>
            <a:r>
              <a:rPr lang="nl-NL" sz="3000" dirty="0">
                <a:solidFill>
                  <a:schemeClr val="tx1"/>
                </a:solidFill>
                <a:latin typeface="+mn-lt"/>
              </a:rPr>
              <a:t>[…] ja, ik denk dat je maximaal resultaat krijgt. Omdat je écht doet wat nodig is en dat je niet </a:t>
            </a:r>
            <a:r>
              <a:rPr lang="nl-NL" sz="3000" i="1" dirty="0">
                <a:solidFill>
                  <a:schemeClr val="tx1"/>
                </a:solidFill>
                <a:latin typeface="+mn-lt"/>
              </a:rPr>
              <a:t>donor </a:t>
            </a:r>
            <a:r>
              <a:rPr lang="nl-NL" sz="3000" i="1" dirty="0" err="1">
                <a:solidFill>
                  <a:schemeClr val="tx1"/>
                </a:solidFill>
                <a:latin typeface="+mn-lt"/>
              </a:rPr>
              <a:t>driven</a:t>
            </a:r>
            <a:r>
              <a:rPr lang="nl-NL" sz="3000" dirty="0">
                <a:solidFill>
                  <a:schemeClr val="tx1"/>
                </a:solidFill>
                <a:latin typeface="+mn-lt"/>
              </a:rPr>
              <a:t> bent. Dat je toch luistert naar de financier, dat die vaak een agenda heeft en dat die […] bepaalt waar het geld naar toe gaat. Dus dat je niet doet wat nodig is.</a:t>
            </a:r>
            <a:r>
              <a:rPr lang="en-US" sz="3000" dirty="0">
                <a:solidFill>
                  <a:schemeClr val="tx1"/>
                </a:solidFill>
                <a:latin typeface="+mn-lt"/>
              </a:rPr>
              <a:t>” </a:t>
            </a: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45626" y="5143737"/>
            <a:ext cx="2753351" cy="525450"/>
          </a:xfrm>
          <a:prstGeom prst="roundRect">
            <a:avLst/>
          </a:prstGeom>
          <a:solidFill>
            <a:schemeClr val="accent4">
              <a:lumMod val="20000"/>
              <a:lumOff val="80000"/>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79444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32503"/>
          <a:stretch/>
        </p:blipFill>
        <p:spPr>
          <a:xfrm>
            <a:off x="20548" y="791848"/>
            <a:ext cx="726975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17</a:t>
            </a:fld>
            <a:r>
              <a:rPr lang="nl-NL"/>
              <a:t> </a:t>
            </a:r>
            <a:endParaRPr lang="nl-NL" dirty="0"/>
          </a:p>
        </p:txBody>
      </p:sp>
      <p:sp>
        <p:nvSpPr>
          <p:cNvPr id="9" name="Text Placeholder 1">
            <a:extLst>
              <a:ext uri="{FF2B5EF4-FFF2-40B4-BE49-F238E27FC236}">
                <a16:creationId xmlns:a16="http://schemas.microsoft.com/office/drawing/2014/main" id="{630A58A5-6748-BDAB-0545-58EB804FAE24}"/>
              </a:ext>
            </a:extLst>
          </p:cNvPr>
          <p:cNvSpPr txBox="1">
            <a:spLocks/>
          </p:cNvSpPr>
          <p:nvPr/>
        </p:nvSpPr>
        <p:spPr>
          <a:xfrm>
            <a:off x="7349591" y="664768"/>
            <a:ext cx="4842409" cy="5470209"/>
          </a:xfrm>
          <a:prstGeom prst="rect">
            <a:avLst/>
          </a:prstGeom>
        </p:spPr>
        <p:txBody>
          <a:bodyPr>
            <a:normAutofit fontScale="85000" lnSpcReduction="20000"/>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dirty="0">
                <a:solidFill>
                  <a:schemeClr val="tx1"/>
                </a:solidFill>
                <a:latin typeface="+mn-lt"/>
              </a:rPr>
              <a:t>“</a:t>
            </a:r>
            <a:r>
              <a:rPr lang="nl-NL" sz="3000" dirty="0">
                <a:solidFill>
                  <a:schemeClr val="tx1"/>
                </a:solidFill>
                <a:latin typeface="+mn-lt"/>
              </a:rPr>
              <a:t>Er zijn bepaalde innovaties waar wij enorm in geloven, en waar we voor de </a:t>
            </a:r>
            <a:r>
              <a:rPr lang="nl-NL" sz="3000" dirty="0" err="1">
                <a:solidFill>
                  <a:schemeClr val="tx1"/>
                </a:solidFill>
                <a:latin typeface="+mn-lt"/>
              </a:rPr>
              <a:t>proof</a:t>
            </a:r>
            <a:r>
              <a:rPr lang="nl-NL" sz="3000" dirty="0">
                <a:solidFill>
                  <a:schemeClr val="tx1"/>
                </a:solidFill>
                <a:latin typeface="+mn-lt"/>
              </a:rPr>
              <a:t> of concept ook nog wel geld voor krijgen […]. Maar voor de implementatiefase en uiteindelijk voor de lobby is het lastig om structurele financiering te krijgen. Dan zul je eerst met goede resultaten moeten komen. Die eerste aanzet kunnen we deels financieren met [financiering van de GDL]. Oftewel het voortbestaan van bepaalde initiatieven hebben we op die manier kunnen bestendigen.” </a:t>
            </a:r>
            <a:endParaRPr lang="en-US" sz="3000" dirty="0">
              <a:solidFill>
                <a:schemeClr val="tx1"/>
              </a:solidFill>
              <a:latin typeface="+mn-lt"/>
            </a:endParaRPr>
          </a:p>
        </p:txBody>
      </p:sp>
      <p:sp>
        <p:nvSpPr>
          <p:cNvPr id="10" name="Rectangle: Rounded Corners 9">
            <a:extLst>
              <a:ext uri="{FF2B5EF4-FFF2-40B4-BE49-F238E27FC236}">
                <a16:creationId xmlns:a16="http://schemas.microsoft.com/office/drawing/2014/main" id="{8F549472-86D5-C45E-9F7C-545623B65185}"/>
              </a:ext>
            </a:extLst>
          </p:cNvPr>
          <p:cNvSpPr/>
          <p:nvPr/>
        </p:nvSpPr>
        <p:spPr>
          <a:xfrm>
            <a:off x="4238334" y="5824444"/>
            <a:ext cx="2753351" cy="525450"/>
          </a:xfrm>
          <a:prstGeom prst="roundRect">
            <a:avLst/>
          </a:prstGeom>
          <a:solidFill>
            <a:srgbClr val="F9DBDB">
              <a:alpha val="2980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81649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rotWithShape="1">
          <a:blip r:embed="rId3"/>
          <a:srcRect r="472"/>
          <a:stretch/>
        </p:blipFill>
        <p:spPr>
          <a:xfrm>
            <a:off x="20547" y="791848"/>
            <a:ext cx="10719626"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18</a:t>
            </a:fld>
            <a:r>
              <a:rPr lang="nl-NL"/>
              <a:t> </a:t>
            </a:r>
            <a:endParaRPr lang="nl-NL" dirty="0"/>
          </a:p>
        </p:txBody>
      </p:sp>
    </p:spTree>
    <p:extLst>
      <p:ext uri="{BB962C8B-B14F-4D97-AF65-F5344CB8AC3E}">
        <p14:creationId xmlns:p14="http://schemas.microsoft.com/office/powerpoint/2010/main" val="58201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3E68-D939-7065-02A6-8EA4D9088032}"/>
              </a:ext>
            </a:extLst>
          </p:cNvPr>
          <p:cNvSpPr>
            <a:spLocks noGrp="1"/>
          </p:cNvSpPr>
          <p:nvPr>
            <p:ph type="title"/>
          </p:nvPr>
        </p:nvSpPr>
        <p:spPr/>
        <p:txBody>
          <a:bodyPr/>
          <a:lstStyle/>
          <a:p>
            <a:r>
              <a:rPr lang="en-US" dirty="0" err="1"/>
              <a:t>Referenties</a:t>
            </a:r>
            <a:endParaRPr lang="en-US" dirty="0"/>
          </a:p>
        </p:txBody>
      </p:sp>
      <p:sp>
        <p:nvSpPr>
          <p:cNvPr id="3" name="Footer Placeholder 2">
            <a:extLst>
              <a:ext uri="{FF2B5EF4-FFF2-40B4-BE49-F238E27FC236}">
                <a16:creationId xmlns:a16="http://schemas.microsoft.com/office/drawing/2014/main" id="{F2962A04-63EF-D2EA-E838-8947F99691AF}"/>
              </a:ext>
            </a:extLst>
          </p:cNvPr>
          <p:cNvSpPr>
            <a:spLocks noGrp="1"/>
          </p:cNvSpPr>
          <p:nvPr>
            <p:ph type="ftr" sz="quarter" idx="11"/>
          </p:nvPr>
        </p:nvSpPr>
        <p:spPr/>
        <p:txBody>
          <a:bodyPr/>
          <a:lstStyle/>
          <a:p>
            <a:r>
              <a:rPr lang="en-US" dirty="0"/>
              <a:t>Civil Power 2023</a:t>
            </a:r>
          </a:p>
        </p:txBody>
      </p:sp>
      <p:sp>
        <p:nvSpPr>
          <p:cNvPr id="4" name="Slide Number Placeholder 3">
            <a:extLst>
              <a:ext uri="{FF2B5EF4-FFF2-40B4-BE49-F238E27FC236}">
                <a16:creationId xmlns:a16="http://schemas.microsoft.com/office/drawing/2014/main" id="{7AB08369-AAA1-5716-FC85-C365EE05321C}"/>
              </a:ext>
            </a:extLst>
          </p:cNvPr>
          <p:cNvSpPr>
            <a:spLocks noGrp="1"/>
          </p:cNvSpPr>
          <p:nvPr>
            <p:ph type="sldNum" sz="quarter" idx="12"/>
          </p:nvPr>
        </p:nvSpPr>
        <p:spPr/>
        <p:txBody>
          <a:bodyPr/>
          <a:lstStyle/>
          <a:p>
            <a:fld id="{294A09A9-5501-47C1-A89A-A340965A2BE2}" type="slidenum">
              <a:rPr lang="en-US" smtClean="0"/>
              <a:t>19</a:t>
            </a:fld>
            <a:endParaRPr lang="en-US" dirty="0"/>
          </a:p>
        </p:txBody>
      </p:sp>
      <p:sp>
        <p:nvSpPr>
          <p:cNvPr id="5" name="TextBox 4">
            <a:extLst>
              <a:ext uri="{FF2B5EF4-FFF2-40B4-BE49-F238E27FC236}">
                <a16:creationId xmlns:a16="http://schemas.microsoft.com/office/drawing/2014/main" id="{517C9308-2CE3-2780-D51F-CBCEC28F0B42}"/>
              </a:ext>
            </a:extLst>
          </p:cNvPr>
          <p:cNvSpPr txBox="1"/>
          <p:nvPr/>
        </p:nvSpPr>
        <p:spPr>
          <a:xfrm>
            <a:off x="1038578" y="2562578"/>
            <a:ext cx="10397066"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Benjamin, L. M., &amp; Campbell, D. (2020). Evaluation and Performance Management. In H. K. </a:t>
            </a:r>
            <a:r>
              <a:rPr lang="en-US" sz="1600" dirty="0" err="1"/>
              <a:t>Anheier</a:t>
            </a:r>
            <a:r>
              <a:rPr lang="en-US" sz="1600" dirty="0"/>
              <a:t> &amp; S. Toepler (Eds.), The Routledge Companion to Nonprofit Management (pp. 197–212). New York, N.Y.: Routledge.</a:t>
            </a:r>
          </a:p>
          <a:p>
            <a:pPr marL="285750" indent="-285750">
              <a:buFont typeface="Arial" panose="020B0604020202020204" pitchFamily="34" charset="0"/>
              <a:buChar char="•"/>
            </a:pPr>
            <a:r>
              <a:rPr lang="en-US" sz="1600" dirty="0"/>
              <a:t>Bryan, T. K. (2019). Toward a contingency model for the relationship between capacity and effectiveness in nonprofit organizations. Nonprofit and Voluntary Sector Quarterly, 48(4), 885–897.</a:t>
            </a:r>
          </a:p>
          <a:p>
            <a:pPr marL="285750" indent="-285750">
              <a:buFont typeface="Arial" panose="020B0604020202020204" pitchFamily="34" charset="0"/>
              <a:buChar char="•"/>
            </a:pPr>
            <a:r>
              <a:rPr lang="en-US" sz="1600" dirty="0"/>
              <a:t>Goede </a:t>
            </a:r>
            <a:r>
              <a:rPr lang="en-US" sz="1600" dirty="0" err="1"/>
              <a:t>Doelen</a:t>
            </a:r>
            <a:r>
              <a:rPr lang="en-US" sz="1600" dirty="0"/>
              <a:t> Nederland. (2022). </a:t>
            </a:r>
            <a:r>
              <a:rPr lang="en-US" sz="1600" dirty="0" err="1"/>
              <a:t>Feiten</a:t>
            </a:r>
            <a:r>
              <a:rPr lang="en-US" sz="1600" dirty="0"/>
              <a:t> </a:t>
            </a:r>
            <a:r>
              <a:rPr lang="en-US" sz="1600" dirty="0" err="1"/>
              <a:t>en</a:t>
            </a:r>
            <a:r>
              <a:rPr lang="en-US" sz="1600" dirty="0"/>
              <a:t> </a:t>
            </a:r>
            <a:r>
              <a:rPr lang="en-US" sz="1600" dirty="0" err="1"/>
              <a:t>Cijfers</a:t>
            </a:r>
            <a:r>
              <a:rPr lang="en-US" sz="1600" dirty="0"/>
              <a:t> 2021. </a:t>
            </a:r>
            <a:r>
              <a:rPr lang="en-US" sz="1600" dirty="0">
                <a:hlinkClick r:id="rId2"/>
              </a:rPr>
              <a:t>https://www.goededoelennederland.nl/downloads/over-de-sector/2021-Feiten-en-Cijfers.pdf</a:t>
            </a:r>
            <a:endParaRPr lang="en-US" sz="1600" dirty="0"/>
          </a:p>
          <a:p>
            <a:pPr marL="285750" indent="-285750">
              <a:buFont typeface="Arial" panose="020B0604020202020204" pitchFamily="34" charset="0"/>
              <a:buChar char="•"/>
            </a:pPr>
            <a:r>
              <a:rPr lang="nl-NL" sz="1600" dirty="0">
                <a:solidFill>
                  <a:srgbClr val="000000"/>
                </a:solidFill>
                <a:effectLst/>
                <a:ea typeface="DengXian" panose="02010600030101010101" pitchFamily="2" charset="-122"/>
              </a:rPr>
              <a:t>Koolen-Maas, Stephanie, Barbara Gouwenberg, Arjen de Wit, Pamala Wiepking, Petra van Aken, Dick de </a:t>
            </a:r>
            <a:r>
              <a:rPr lang="nl-NL" sz="1600" dirty="0" err="1">
                <a:solidFill>
                  <a:srgbClr val="000000"/>
                </a:solidFill>
                <a:effectLst/>
                <a:ea typeface="DengXian" panose="02010600030101010101" pitchFamily="2" charset="-122"/>
              </a:rPr>
              <a:t>Gilder</a:t>
            </a:r>
            <a:r>
              <a:rPr lang="nl-NL" sz="1600" dirty="0">
                <a:solidFill>
                  <a:srgbClr val="000000"/>
                </a:solidFill>
                <a:effectLst/>
                <a:ea typeface="DengXian" panose="02010600030101010101" pitchFamily="2" charset="-122"/>
              </a:rPr>
              <a:t>, René Bekkers, </a:t>
            </a:r>
            <a:r>
              <a:rPr lang="nl-NL" sz="1600" dirty="0" err="1">
                <a:solidFill>
                  <a:srgbClr val="000000"/>
                </a:solidFill>
                <a:effectLst/>
                <a:ea typeface="DengXian" panose="02010600030101010101" pitchFamily="2" charset="-122"/>
              </a:rPr>
              <a:t>and</a:t>
            </a:r>
            <a:r>
              <a:rPr lang="nl-NL" sz="1600" dirty="0">
                <a:solidFill>
                  <a:srgbClr val="000000"/>
                </a:solidFill>
                <a:effectLst/>
                <a:ea typeface="DengXian" panose="02010600030101010101" pitchFamily="2" charset="-122"/>
              </a:rPr>
              <a:t> Annemijn Nijdam. (2022). Geven door Fondsen. Pp. 143-186 in Bekkers, René, Barbara Gouwenberg, Stephanie Koolen-Maas </a:t>
            </a:r>
            <a:r>
              <a:rPr lang="nl-NL" sz="1600" dirty="0" err="1">
                <a:solidFill>
                  <a:srgbClr val="000000"/>
                </a:solidFill>
                <a:effectLst/>
                <a:ea typeface="DengXian" panose="02010600030101010101" pitchFamily="2" charset="-122"/>
              </a:rPr>
              <a:t>and</a:t>
            </a:r>
            <a:r>
              <a:rPr lang="nl-NL" sz="1600" dirty="0">
                <a:solidFill>
                  <a:srgbClr val="000000"/>
                </a:solidFill>
                <a:effectLst/>
                <a:ea typeface="DengXian" panose="02010600030101010101" pitchFamily="2" charset="-122"/>
              </a:rPr>
              <a:t> Theo Schuyt (Eds.) Geven in Nederland 2022. Giften, Legaten, Sponsoring en Vrijwilligerswerk [</a:t>
            </a:r>
            <a:r>
              <a:rPr lang="nl-NL" sz="1600" dirty="0" err="1">
                <a:solidFill>
                  <a:srgbClr val="000000"/>
                </a:solidFill>
                <a:effectLst/>
                <a:ea typeface="DengXian" panose="02010600030101010101" pitchFamily="2" charset="-122"/>
              </a:rPr>
              <a:t>Giving</a:t>
            </a:r>
            <a:r>
              <a:rPr lang="nl-NL" sz="1600" dirty="0">
                <a:solidFill>
                  <a:srgbClr val="000000"/>
                </a:solidFill>
                <a:effectLst/>
                <a:ea typeface="DengXian" panose="02010600030101010101" pitchFamily="2" charset="-122"/>
              </a:rPr>
              <a:t> in </a:t>
            </a:r>
            <a:r>
              <a:rPr lang="nl-NL" sz="1600" dirty="0" err="1">
                <a:solidFill>
                  <a:srgbClr val="000000"/>
                </a:solidFill>
                <a:effectLst/>
                <a:ea typeface="DengXian" panose="02010600030101010101" pitchFamily="2" charset="-122"/>
              </a:rPr>
              <a:t>the</a:t>
            </a:r>
            <a:r>
              <a:rPr lang="nl-NL" sz="1600" dirty="0">
                <a:solidFill>
                  <a:srgbClr val="000000"/>
                </a:solidFill>
                <a:effectLst/>
                <a:ea typeface="DengXian" panose="02010600030101010101" pitchFamily="2" charset="-122"/>
              </a:rPr>
              <a:t> Netherlands 2022]. </a:t>
            </a:r>
            <a:r>
              <a:rPr lang="en-US" sz="1600" dirty="0">
                <a:solidFill>
                  <a:srgbClr val="000000"/>
                </a:solidFill>
                <a:effectLst/>
                <a:ea typeface="DengXian" panose="02010600030101010101" pitchFamily="2" charset="-122"/>
              </a:rPr>
              <a:t>Amsterdam University Press: Amsterdam.</a:t>
            </a:r>
          </a:p>
          <a:p>
            <a:pPr marL="285750" indent="-285750">
              <a:buFont typeface="Arial" panose="020B0604020202020204" pitchFamily="34" charset="0"/>
              <a:buChar char="•"/>
            </a:pPr>
            <a:r>
              <a:rPr lang="en-US" sz="1600" dirty="0">
                <a:solidFill>
                  <a:srgbClr val="000000"/>
                </a:solidFill>
                <a:effectLst/>
                <a:ea typeface="DengXian" panose="02010600030101010101" pitchFamily="2" charset="-122"/>
              </a:rPr>
              <a:t>Shumate, M., Cooper, K. R., </a:t>
            </a:r>
            <a:r>
              <a:rPr lang="en-US" sz="1600" dirty="0" err="1">
                <a:solidFill>
                  <a:srgbClr val="000000"/>
                </a:solidFill>
                <a:effectLst/>
                <a:ea typeface="DengXian" panose="02010600030101010101" pitchFamily="2" charset="-122"/>
              </a:rPr>
              <a:t>Pilny</a:t>
            </a:r>
            <a:r>
              <a:rPr lang="en-US" sz="1600" dirty="0">
                <a:solidFill>
                  <a:srgbClr val="000000"/>
                </a:solidFill>
                <a:effectLst/>
                <a:ea typeface="DengXian" panose="02010600030101010101" pitchFamily="2" charset="-122"/>
              </a:rPr>
              <a:t>, A., &amp; Pena-y-</a:t>
            </a:r>
            <a:r>
              <a:rPr lang="en-US" sz="1600" dirty="0" err="1">
                <a:solidFill>
                  <a:srgbClr val="000000"/>
                </a:solidFill>
                <a:effectLst/>
                <a:ea typeface="DengXian" panose="02010600030101010101" pitchFamily="2" charset="-122"/>
              </a:rPr>
              <a:t>lillo</a:t>
            </a:r>
            <a:r>
              <a:rPr lang="en-US" sz="1600" dirty="0">
                <a:solidFill>
                  <a:srgbClr val="000000"/>
                </a:solidFill>
                <a:effectLst/>
                <a:ea typeface="DengXian" panose="02010600030101010101" pitchFamily="2" charset="-122"/>
              </a:rPr>
              <a:t>, M. (2017). The Nonprofit Capacities Instrument. Nonprofit Management and Leadership, 28(2), 155–174. </a:t>
            </a:r>
          </a:p>
          <a:p>
            <a:pPr marL="285750" indent="-285750">
              <a:buFont typeface="Arial" panose="020B0604020202020204" pitchFamily="34" charset="0"/>
              <a:buChar char="•"/>
            </a:pPr>
            <a:r>
              <a:rPr lang="en-US" sz="1600" dirty="0">
                <a:solidFill>
                  <a:srgbClr val="000000"/>
                </a:solidFill>
                <a:effectLst/>
                <a:ea typeface="DengXian" panose="02010600030101010101" pitchFamily="2" charset="-122"/>
              </a:rPr>
              <a:t>Wu, V. C. S. (2021). Community leadership as multi-dimensional capacities: A conceptual framework and preliminary findings for community foundations. Nonprofit Management and Leadership, 32(1), 29–53.</a:t>
            </a:r>
          </a:p>
          <a:p>
            <a:pPr marL="285750" indent="-285750">
              <a:buFont typeface="Arial" panose="020B0604020202020204" pitchFamily="34" charset="0"/>
              <a:buChar char="•"/>
            </a:pPr>
            <a:r>
              <a:rPr lang="en-US" sz="1600" dirty="0">
                <a:effectLst/>
                <a:ea typeface="DengXian" panose="02010600030101010101" pitchFamily="2" charset="-122"/>
                <a:cs typeface="Times New Roman" panose="02020603050405020304" pitchFamily="18" charset="0"/>
              </a:rPr>
              <a:t>Wiepking, Pamala and Arjen de Wit. (online first). Unrestricted funding and nonprofit capacities: developing a conceptual model.</a:t>
            </a:r>
            <a:r>
              <a:rPr lang="en-US" sz="1600" dirty="0">
                <a:solidFill>
                  <a:srgbClr val="000000"/>
                </a:solidFill>
                <a:effectLst/>
                <a:ea typeface="DengXian" panose="02010600030101010101" pitchFamily="2" charset="-122"/>
                <a:cs typeface="Times New Roman" panose="02020603050405020304" pitchFamily="18" charset="0"/>
              </a:rPr>
              <a:t> Online first in </a:t>
            </a:r>
            <a:r>
              <a:rPr lang="en-US" sz="1600" i="1" dirty="0">
                <a:solidFill>
                  <a:srgbClr val="000000"/>
                </a:solidFill>
                <a:effectLst/>
                <a:ea typeface="DengXian" panose="02010600030101010101" pitchFamily="2" charset="-122"/>
                <a:cs typeface="Times New Roman" panose="02020603050405020304" pitchFamily="18" charset="0"/>
              </a:rPr>
              <a:t>Nonprofit Management &amp; Leadership</a:t>
            </a:r>
            <a:r>
              <a:rPr lang="en-US" sz="1600" dirty="0">
                <a:solidFill>
                  <a:srgbClr val="000000"/>
                </a:solidFill>
                <a:effectLst/>
                <a:ea typeface="DengXian" panose="02010600030101010101" pitchFamily="2" charset="-122"/>
                <a:cs typeface="Times New Roman" panose="02020603050405020304" pitchFamily="18" charset="0"/>
              </a:rPr>
              <a:t>. </a:t>
            </a:r>
            <a:r>
              <a:rPr lang="en-US" sz="1600" dirty="0">
                <a:solidFill>
                  <a:srgbClr val="000000"/>
                </a:solidFill>
                <a:effectLst/>
                <a:ea typeface="DengXian" panose="02010600030101010101" pitchFamily="2" charset="-122"/>
                <a:cs typeface="Times New Roman" panose="02020603050405020304" pitchFamily="18" charset="0"/>
                <a:hlinkClick r:id="rId3"/>
              </a:rPr>
              <a:t>http://doi.org/10.1002/nml.21592</a:t>
            </a:r>
            <a:r>
              <a:rPr lang="en-US" sz="1600" dirty="0">
                <a:solidFill>
                  <a:srgbClr val="000000"/>
                </a:solidFill>
                <a:effectLst/>
                <a:ea typeface="DengXian" panose="02010600030101010101" pitchFamily="2" charset="-122"/>
                <a:cs typeface="Times New Roman" panose="02020603050405020304" pitchFamily="18" charset="0"/>
              </a:rPr>
              <a:t>.</a:t>
            </a:r>
            <a:endParaRPr lang="en-US" sz="1600" dirty="0">
              <a:solidFill>
                <a:srgbClr val="000000"/>
              </a:solidFill>
              <a:effectLst/>
              <a:ea typeface="DengXian" panose="02010600030101010101" pitchFamily="2" charset="-122"/>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2548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39432-4AB5-2DDF-E40C-87CF2B2930A9}"/>
              </a:ext>
            </a:extLst>
          </p:cNvPr>
          <p:cNvSpPr>
            <a:spLocks noGrp="1"/>
          </p:cNvSpPr>
          <p:nvPr>
            <p:ph type="title"/>
          </p:nvPr>
        </p:nvSpPr>
        <p:spPr/>
        <p:txBody>
          <a:bodyPr/>
          <a:lstStyle/>
          <a:p>
            <a:r>
              <a:rPr lang="en-US" dirty="0"/>
              <a:t>Twee </a:t>
            </a:r>
            <a:r>
              <a:rPr lang="en-US" dirty="0" err="1"/>
              <a:t>vragen</a:t>
            </a:r>
            <a:endParaRPr lang="en-US" dirty="0"/>
          </a:p>
        </p:txBody>
      </p:sp>
      <p:sp>
        <p:nvSpPr>
          <p:cNvPr id="5" name="Content Placeholder 4">
            <a:extLst>
              <a:ext uri="{FF2B5EF4-FFF2-40B4-BE49-F238E27FC236}">
                <a16:creationId xmlns:a16="http://schemas.microsoft.com/office/drawing/2014/main" id="{300CF2EA-058E-2F65-2B41-FF5DFAD8EE4D}"/>
              </a:ext>
            </a:extLst>
          </p:cNvPr>
          <p:cNvSpPr>
            <a:spLocks noGrp="1"/>
          </p:cNvSpPr>
          <p:nvPr>
            <p:ph sz="half" idx="1"/>
          </p:nvPr>
        </p:nvSpPr>
        <p:spPr>
          <a:xfrm>
            <a:off x="6096000" y="2757338"/>
            <a:ext cx="5715000" cy="3548501"/>
          </a:xfrm>
        </p:spPr>
        <p:txBody>
          <a:bodyPr/>
          <a:lstStyle/>
          <a:p>
            <a:r>
              <a:rPr lang="en-US" dirty="0" err="1"/>
              <a:t>Voor</a:t>
            </a:r>
            <a:r>
              <a:rPr lang="en-US" dirty="0"/>
              <a:t> financiers in de </a:t>
            </a:r>
            <a:r>
              <a:rPr lang="en-US" dirty="0" err="1"/>
              <a:t>filantropische</a:t>
            </a:r>
            <a:r>
              <a:rPr lang="en-US" dirty="0"/>
              <a:t> sector</a:t>
            </a:r>
            <a:endParaRPr lang="en-US" b="1" dirty="0"/>
          </a:p>
          <a:p>
            <a:pPr marL="0" indent="0">
              <a:buNone/>
            </a:pPr>
            <a:endParaRPr lang="en-US" b="1" dirty="0"/>
          </a:p>
          <a:p>
            <a:pPr marL="0" indent="0">
              <a:buNone/>
            </a:pPr>
            <a:r>
              <a:rPr lang="en-US" b="1" dirty="0"/>
              <a:t>Hoe </a:t>
            </a:r>
            <a:r>
              <a:rPr lang="en-US" b="1" dirty="0" err="1"/>
              <a:t>goed</a:t>
            </a:r>
            <a:r>
              <a:rPr lang="en-US" b="1" dirty="0"/>
              <a:t> sluit </a:t>
            </a:r>
            <a:r>
              <a:rPr lang="en-US" b="1" dirty="0" err="1"/>
              <a:t>uw</a:t>
            </a:r>
            <a:r>
              <a:rPr lang="en-US" b="1" dirty="0"/>
              <a:t> </a:t>
            </a:r>
            <a:r>
              <a:rPr lang="en-US" b="1" dirty="0" err="1"/>
              <a:t>financieringsstrategie</a:t>
            </a:r>
            <a:r>
              <a:rPr lang="en-US" b="1" dirty="0"/>
              <a:t> </a:t>
            </a:r>
            <a:r>
              <a:rPr lang="en-US" b="1" dirty="0" err="1"/>
              <a:t>aan</a:t>
            </a:r>
            <a:r>
              <a:rPr lang="en-US" b="1" dirty="0"/>
              <a:t> </a:t>
            </a:r>
            <a:r>
              <a:rPr lang="en-US" b="1" dirty="0" err="1"/>
              <a:t>bij</a:t>
            </a:r>
            <a:r>
              <a:rPr lang="en-US" b="1" dirty="0"/>
              <a:t> </a:t>
            </a:r>
            <a:r>
              <a:rPr lang="en-US" b="1" dirty="0" err="1"/>
              <a:t>uw</a:t>
            </a:r>
            <a:r>
              <a:rPr lang="en-US" b="1" dirty="0"/>
              <a:t> </a:t>
            </a:r>
            <a:r>
              <a:rPr lang="en-US" b="1" dirty="0" err="1"/>
              <a:t>missie</a:t>
            </a:r>
            <a:r>
              <a:rPr lang="en-US" b="1" dirty="0"/>
              <a:t> </a:t>
            </a:r>
            <a:r>
              <a:rPr lang="en-US" b="1" dirty="0" err="1"/>
              <a:t>en</a:t>
            </a:r>
            <a:r>
              <a:rPr lang="en-US" b="1" dirty="0"/>
              <a:t>/of Theory of Change?</a:t>
            </a:r>
          </a:p>
        </p:txBody>
      </p:sp>
      <p:sp>
        <p:nvSpPr>
          <p:cNvPr id="6" name="Content Placeholder 5">
            <a:extLst>
              <a:ext uri="{FF2B5EF4-FFF2-40B4-BE49-F238E27FC236}">
                <a16:creationId xmlns:a16="http://schemas.microsoft.com/office/drawing/2014/main" id="{B1429194-AA5B-6864-1105-FDF6CD9AE09D}"/>
              </a:ext>
            </a:extLst>
          </p:cNvPr>
          <p:cNvSpPr>
            <a:spLocks noGrp="1"/>
          </p:cNvSpPr>
          <p:nvPr>
            <p:ph sz="half" idx="2"/>
          </p:nvPr>
        </p:nvSpPr>
        <p:spPr>
          <a:xfrm>
            <a:off x="741033" y="2757339"/>
            <a:ext cx="5181600" cy="3548501"/>
          </a:xfrm>
        </p:spPr>
        <p:txBody>
          <a:bodyPr/>
          <a:lstStyle/>
          <a:p>
            <a:r>
              <a:rPr lang="en-US" dirty="0" err="1"/>
              <a:t>Voor</a:t>
            </a:r>
            <a:r>
              <a:rPr lang="en-US" dirty="0"/>
              <a:t> </a:t>
            </a:r>
            <a:r>
              <a:rPr lang="en-US" dirty="0" err="1"/>
              <a:t>fondsenwervende</a:t>
            </a:r>
            <a:r>
              <a:rPr lang="en-US" dirty="0"/>
              <a:t> </a:t>
            </a:r>
            <a:r>
              <a:rPr lang="en-US" dirty="0" err="1"/>
              <a:t>goededoelenorganisaties</a:t>
            </a:r>
            <a:endParaRPr lang="en-US" dirty="0"/>
          </a:p>
          <a:p>
            <a:pPr marL="0" indent="0">
              <a:buNone/>
            </a:pPr>
            <a:endParaRPr lang="en-US" dirty="0"/>
          </a:p>
          <a:p>
            <a:pPr marL="0" indent="0">
              <a:buNone/>
            </a:pPr>
            <a:r>
              <a:rPr lang="en-US" b="1" dirty="0"/>
              <a:t>Past </a:t>
            </a:r>
            <a:r>
              <a:rPr lang="en-US" b="1" dirty="0" err="1"/>
              <a:t>uw</a:t>
            </a:r>
            <a:r>
              <a:rPr lang="en-US" b="1" dirty="0"/>
              <a:t> </a:t>
            </a:r>
            <a:r>
              <a:rPr lang="en-US" b="1" dirty="0" err="1"/>
              <a:t>financieringsportfolio</a:t>
            </a:r>
            <a:r>
              <a:rPr lang="en-US" b="1" dirty="0"/>
              <a:t> </a:t>
            </a:r>
            <a:r>
              <a:rPr lang="en-US" b="1" dirty="0" err="1"/>
              <a:t>optimaal</a:t>
            </a:r>
            <a:r>
              <a:rPr lang="en-US" b="1" dirty="0"/>
              <a:t> </a:t>
            </a:r>
            <a:r>
              <a:rPr lang="en-US" b="1" dirty="0" err="1"/>
              <a:t>bij</a:t>
            </a:r>
            <a:r>
              <a:rPr lang="en-US" b="1" dirty="0"/>
              <a:t> </a:t>
            </a:r>
            <a:r>
              <a:rPr lang="en-US" b="1" dirty="0" err="1"/>
              <a:t>uw</a:t>
            </a:r>
            <a:r>
              <a:rPr lang="en-US" b="1" dirty="0"/>
              <a:t> </a:t>
            </a:r>
            <a:r>
              <a:rPr lang="en-US" b="1" dirty="0" err="1"/>
              <a:t>missie</a:t>
            </a:r>
            <a:r>
              <a:rPr lang="en-US" b="1" dirty="0"/>
              <a:t>, wat u wilt </a:t>
            </a:r>
            <a:r>
              <a:rPr lang="en-US" b="1" dirty="0" err="1"/>
              <a:t>bereiken</a:t>
            </a:r>
            <a:r>
              <a:rPr lang="en-US" b="1" dirty="0"/>
              <a:t> met </a:t>
            </a:r>
            <a:r>
              <a:rPr lang="en-US" b="1" dirty="0" err="1"/>
              <a:t>uw</a:t>
            </a:r>
            <a:r>
              <a:rPr lang="en-US" b="1" dirty="0"/>
              <a:t> </a:t>
            </a:r>
            <a:r>
              <a:rPr lang="en-US" b="1" dirty="0" err="1"/>
              <a:t>organisatie</a:t>
            </a:r>
            <a:r>
              <a:rPr lang="en-US" b="1" dirty="0"/>
              <a:t>?</a:t>
            </a:r>
          </a:p>
        </p:txBody>
      </p:sp>
    </p:spTree>
    <p:extLst>
      <p:ext uri="{BB962C8B-B14F-4D97-AF65-F5344CB8AC3E}">
        <p14:creationId xmlns:p14="http://schemas.microsoft.com/office/powerpoint/2010/main" val="358838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4770-41DF-426D-73A3-CC541CC0AC81}"/>
              </a:ext>
            </a:extLst>
          </p:cNvPr>
          <p:cNvSpPr>
            <a:spLocks noGrp="1"/>
          </p:cNvSpPr>
          <p:nvPr>
            <p:ph type="title"/>
          </p:nvPr>
        </p:nvSpPr>
        <p:spPr>
          <a:xfrm>
            <a:off x="5478272" y="881121"/>
            <a:ext cx="4974336" cy="1325880"/>
          </a:xfrm>
        </p:spPr>
        <p:txBody>
          <a:bodyPr>
            <a:noAutofit/>
          </a:bodyPr>
          <a:lstStyle/>
          <a:p>
            <a:br>
              <a:rPr lang="en-US" sz="1600" dirty="0"/>
            </a:br>
            <a:br>
              <a:rPr lang="en-US" sz="1600" dirty="0"/>
            </a:br>
            <a:br>
              <a:rPr lang="en-US" sz="1600" dirty="0"/>
            </a:br>
            <a:br>
              <a:rPr lang="en-US" sz="1600" dirty="0"/>
            </a:br>
            <a:br>
              <a:rPr lang="en-US" sz="1600" dirty="0"/>
            </a:br>
            <a:br>
              <a:rPr lang="en-US" sz="1600" dirty="0"/>
            </a:br>
            <a:r>
              <a:rPr lang="en-US" sz="3200" dirty="0"/>
              <a:t>Prof. dr. Pamala Wiepking</a:t>
            </a:r>
            <a:br>
              <a:rPr lang="en-US" sz="3200" dirty="0"/>
            </a:br>
            <a:r>
              <a:rPr lang="en-US" sz="1600" dirty="0"/>
              <a:t>Stead Family Chair in International Philanthropy, IU Lilly Family School of Philanthropy, Indianapolis, United States</a:t>
            </a:r>
            <a:br>
              <a:rPr lang="en-US" sz="1600" dirty="0"/>
            </a:br>
            <a:r>
              <a:rPr lang="en-US" sz="1600" dirty="0"/>
              <a:t>Professor </a:t>
            </a:r>
            <a:r>
              <a:rPr lang="en-US" sz="1600" dirty="0" err="1"/>
              <a:t>Maatschappelijke</a:t>
            </a:r>
            <a:r>
              <a:rPr lang="en-US" sz="1600" dirty="0"/>
              <a:t> </a:t>
            </a:r>
            <a:r>
              <a:rPr lang="en-US" sz="1600" dirty="0" err="1"/>
              <a:t>relevantie</a:t>
            </a:r>
            <a:r>
              <a:rPr lang="en-US" sz="1600" dirty="0"/>
              <a:t> van </a:t>
            </a:r>
            <a:r>
              <a:rPr lang="en-US" sz="1600" dirty="0" err="1"/>
              <a:t>goededoelenloterijen</a:t>
            </a:r>
            <a:r>
              <a:rPr lang="en-US" sz="1600" dirty="0"/>
              <a:t>, Centrum </a:t>
            </a:r>
            <a:r>
              <a:rPr lang="en-US" sz="1600" dirty="0" err="1"/>
              <a:t>voor</a:t>
            </a:r>
            <a:r>
              <a:rPr lang="en-US" sz="1600" dirty="0"/>
              <a:t> </a:t>
            </a:r>
            <a:r>
              <a:rPr lang="en-US" sz="1600" dirty="0" err="1"/>
              <a:t>Filantropische</a:t>
            </a:r>
            <a:r>
              <a:rPr lang="en-US" sz="1600" dirty="0"/>
              <a:t> Studies, Center for Grantmaking Research, Vrije Universiteit Amsterdam</a:t>
            </a:r>
            <a:br>
              <a:rPr lang="en-US" sz="1600" dirty="0"/>
            </a:br>
            <a:r>
              <a:rPr lang="en-US" sz="1600" dirty="0"/>
              <a:t>email: p.wiepking@vu.nl</a:t>
            </a:r>
            <a:br>
              <a:rPr lang="en-US" sz="1600" dirty="0"/>
            </a:br>
            <a:br>
              <a:rPr lang="en-US" sz="1600" dirty="0"/>
            </a:br>
            <a:r>
              <a:rPr lang="en-US" sz="3200" dirty="0"/>
              <a:t>Dr. Arjen de Wit</a:t>
            </a:r>
            <a:br>
              <a:rPr lang="en-US" sz="1600" dirty="0"/>
            </a:br>
            <a:r>
              <a:rPr lang="en-US" sz="1600" dirty="0"/>
              <a:t>Assistant Professor</a:t>
            </a:r>
            <a:br>
              <a:rPr lang="en-US" sz="1600" dirty="0"/>
            </a:br>
            <a:r>
              <a:rPr lang="en-US" sz="1600" dirty="0"/>
              <a:t>Centrum </a:t>
            </a:r>
            <a:r>
              <a:rPr lang="en-US" sz="1600" dirty="0" err="1"/>
              <a:t>voor</a:t>
            </a:r>
            <a:r>
              <a:rPr lang="en-US" sz="1600" dirty="0"/>
              <a:t> </a:t>
            </a:r>
            <a:r>
              <a:rPr lang="en-US" sz="1600" dirty="0" err="1"/>
              <a:t>Filantropische</a:t>
            </a:r>
            <a:r>
              <a:rPr lang="en-US" sz="1600" dirty="0"/>
              <a:t> Studies, Center for Grantmaking Research, Vrije Universiteit Amsterdam</a:t>
            </a:r>
            <a:br>
              <a:rPr lang="en-US" sz="1600" dirty="0"/>
            </a:br>
            <a:r>
              <a:rPr lang="en-US" sz="1600" dirty="0"/>
              <a:t>email: a.de.wit@vu.nl</a:t>
            </a:r>
          </a:p>
        </p:txBody>
      </p:sp>
      <p:sp>
        <p:nvSpPr>
          <p:cNvPr id="4" name="Footer Placeholder 3">
            <a:extLst>
              <a:ext uri="{FF2B5EF4-FFF2-40B4-BE49-F238E27FC236}">
                <a16:creationId xmlns:a16="http://schemas.microsoft.com/office/drawing/2014/main" id="{43350548-2830-13FA-65A4-F41DC6B96633}"/>
              </a:ext>
            </a:extLst>
          </p:cNvPr>
          <p:cNvSpPr>
            <a:spLocks noGrp="1"/>
          </p:cNvSpPr>
          <p:nvPr>
            <p:ph type="ftr" sz="quarter" idx="11"/>
          </p:nvPr>
        </p:nvSpPr>
        <p:spPr/>
        <p:txBody>
          <a:bodyPr/>
          <a:lstStyle/>
          <a:p>
            <a:r>
              <a:rPr lang="en-US"/>
              <a:t>Civil Power 2023</a:t>
            </a:r>
            <a:endParaRPr lang="en-US" dirty="0"/>
          </a:p>
        </p:txBody>
      </p:sp>
      <p:sp>
        <p:nvSpPr>
          <p:cNvPr id="5" name="Slide Number Placeholder 4">
            <a:extLst>
              <a:ext uri="{FF2B5EF4-FFF2-40B4-BE49-F238E27FC236}">
                <a16:creationId xmlns:a16="http://schemas.microsoft.com/office/drawing/2014/main" id="{C158A91A-E1FB-7023-5781-50691208BD98}"/>
              </a:ext>
            </a:extLst>
          </p:cNvPr>
          <p:cNvSpPr>
            <a:spLocks noGrp="1"/>
          </p:cNvSpPr>
          <p:nvPr>
            <p:ph type="sldNum" sz="quarter" idx="12"/>
          </p:nvPr>
        </p:nvSpPr>
        <p:spPr/>
        <p:txBody>
          <a:bodyPr/>
          <a:lstStyle/>
          <a:p>
            <a:fld id="{294A09A9-5501-47C1-A89A-A340965A2BE2}" type="slidenum">
              <a:rPr lang="en-US" smtClean="0"/>
              <a:pPr/>
              <a:t>20</a:t>
            </a:fld>
            <a:endParaRPr lang="en-US" dirty="0"/>
          </a:p>
        </p:txBody>
      </p:sp>
      <p:pic>
        <p:nvPicPr>
          <p:cNvPr id="14" name="Content Placeholder 13" descr="A close-up of a logo&#10;&#10;Description automatically generated">
            <a:extLst>
              <a:ext uri="{FF2B5EF4-FFF2-40B4-BE49-F238E27FC236}">
                <a16:creationId xmlns:a16="http://schemas.microsoft.com/office/drawing/2014/main" id="{5BEA7887-6AC2-17C3-67D2-4719FECB3465}"/>
              </a:ext>
            </a:extLst>
          </p:cNvPr>
          <p:cNvPicPr>
            <a:picLocks noGrp="1" noChangeAspect="1"/>
          </p:cNvPicPr>
          <p:nvPr>
            <p:ph sz="half" idx="2"/>
          </p:nvPr>
        </p:nvPicPr>
        <p:blipFill>
          <a:blip r:embed="rId2"/>
          <a:stretch>
            <a:fillRect/>
          </a:stretch>
        </p:blipFill>
        <p:spPr>
          <a:xfrm>
            <a:off x="2837893" y="5029983"/>
            <a:ext cx="2783442" cy="1554162"/>
          </a:xfrm>
        </p:spPr>
      </p:pic>
      <p:pic>
        <p:nvPicPr>
          <p:cNvPr id="12" name="Content Placeholder 11" descr="A logo with a swoosh&#10;&#10;Description automatically generated">
            <a:extLst>
              <a:ext uri="{FF2B5EF4-FFF2-40B4-BE49-F238E27FC236}">
                <a16:creationId xmlns:a16="http://schemas.microsoft.com/office/drawing/2014/main" id="{03627400-8B24-D0EC-5BF8-F3298BF576B6}"/>
              </a:ext>
            </a:extLst>
          </p:cNvPr>
          <p:cNvPicPr>
            <a:picLocks noGrp="1" noChangeAspect="1"/>
          </p:cNvPicPr>
          <p:nvPr>
            <p:ph sz="quarter" idx="4"/>
          </p:nvPr>
        </p:nvPicPr>
        <p:blipFill>
          <a:blip r:embed="rId3"/>
          <a:stretch>
            <a:fillRect/>
          </a:stretch>
        </p:blipFill>
        <p:spPr>
          <a:xfrm>
            <a:off x="5906627" y="4948241"/>
            <a:ext cx="2277971" cy="1408113"/>
          </a:xfrm>
        </p:spPr>
      </p:pic>
      <p:pic>
        <p:nvPicPr>
          <p:cNvPr id="7" name="Picture 6" descr="A yellow ribbon with text on a white background&#10;&#10;Description automatically generated">
            <a:extLst>
              <a:ext uri="{FF2B5EF4-FFF2-40B4-BE49-F238E27FC236}">
                <a16:creationId xmlns:a16="http://schemas.microsoft.com/office/drawing/2014/main" id="{7AA5C02F-5BB8-F5B0-22FF-0C292773470E}"/>
              </a:ext>
            </a:extLst>
          </p:cNvPr>
          <p:cNvPicPr>
            <a:picLocks noChangeAspect="1"/>
          </p:cNvPicPr>
          <p:nvPr/>
        </p:nvPicPr>
        <p:blipFill>
          <a:blip r:embed="rId4"/>
          <a:stretch>
            <a:fillRect/>
          </a:stretch>
        </p:blipFill>
        <p:spPr>
          <a:xfrm>
            <a:off x="10214252" y="5377392"/>
            <a:ext cx="1427904" cy="936424"/>
          </a:xfrm>
          <a:prstGeom prst="rect">
            <a:avLst/>
          </a:prstGeom>
        </p:spPr>
      </p:pic>
      <p:pic>
        <p:nvPicPr>
          <p:cNvPr id="10" name="Picture 9" descr="A blue and white logo&#10;&#10;Description automatically generated">
            <a:extLst>
              <a:ext uri="{FF2B5EF4-FFF2-40B4-BE49-F238E27FC236}">
                <a16:creationId xmlns:a16="http://schemas.microsoft.com/office/drawing/2014/main" id="{2DCDB900-B3AD-8581-D069-C1F327DB32C6}"/>
              </a:ext>
            </a:extLst>
          </p:cNvPr>
          <p:cNvPicPr>
            <a:picLocks noChangeAspect="1"/>
          </p:cNvPicPr>
          <p:nvPr/>
        </p:nvPicPr>
        <p:blipFill>
          <a:blip r:embed="rId5"/>
          <a:stretch>
            <a:fillRect/>
          </a:stretch>
        </p:blipFill>
        <p:spPr>
          <a:xfrm>
            <a:off x="8551570" y="5129273"/>
            <a:ext cx="1092097" cy="1142005"/>
          </a:xfrm>
          <a:prstGeom prst="rect">
            <a:avLst/>
          </a:prstGeom>
        </p:spPr>
      </p:pic>
      <p:sp>
        <p:nvSpPr>
          <p:cNvPr id="11" name="TextBox 10">
            <a:extLst>
              <a:ext uri="{FF2B5EF4-FFF2-40B4-BE49-F238E27FC236}">
                <a16:creationId xmlns:a16="http://schemas.microsoft.com/office/drawing/2014/main" id="{4156E5D4-46BD-6ECC-C92D-3452752A46DA}"/>
              </a:ext>
            </a:extLst>
          </p:cNvPr>
          <p:cNvSpPr txBox="1"/>
          <p:nvPr/>
        </p:nvSpPr>
        <p:spPr>
          <a:xfrm>
            <a:off x="10083821" y="4944607"/>
            <a:ext cx="2074360" cy="369332"/>
          </a:xfrm>
          <a:prstGeom prst="rect">
            <a:avLst/>
          </a:prstGeom>
          <a:noFill/>
        </p:spPr>
        <p:txBody>
          <a:bodyPr wrap="square" rtlCol="0">
            <a:spAutoFit/>
          </a:bodyPr>
          <a:lstStyle/>
          <a:p>
            <a:r>
              <a:rPr lang="en-US" dirty="0" err="1"/>
              <a:t>Gefinancierd</a:t>
            </a:r>
            <a:r>
              <a:rPr lang="en-US" dirty="0"/>
              <a:t> door:</a:t>
            </a:r>
          </a:p>
        </p:txBody>
      </p:sp>
      <p:sp>
        <p:nvSpPr>
          <p:cNvPr id="3" name="TextBox 2">
            <a:extLst>
              <a:ext uri="{FF2B5EF4-FFF2-40B4-BE49-F238E27FC236}">
                <a16:creationId xmlns:a16="http://schemas.microsoft.com/office/drawing/2014/main" id="{94F3C909-C278-0A4C-37AF-4D057D1A6AF3}"/>
              </a:ext>
            </a:extLst>
          </p:cNvPr>
          <p:cNvSpPr txBox="1"/>
          <p:nvPr/>
        </p:nvSpPr>
        <p:spPr>
          <a:xfrm>
            <a:off x="745067" y="428978"/>
            <a:ext cx="3598333" cy="1384995"/>
          </a:xfrm>
          <a:prstGeom prst="rect">
            <a:avLst/>
          </a:prstGeom>
          <a:noFill/>
        </p:spPr>
        <p:txBody>
          <a:bodyPr wrap="square" rtlCol="0">
            <a:spAutoFit/>
          </a:bodyPr>
          <a:lstStyle/>
          <a:p>
            <a:r>
              <a:rPr lang="en-US" sz="4200" dirty="0"/>
              <a:t>Dank </a:t>
            </a:r>
            <a:r>
              <a:rPr lang="en-US" sz="4200" dirty="0" err="1"/>
              <a:t>voor</a:t>
            </a:r>
            <a:r>
              <a:rPr lang="en-US" sz="4200" dirty="0"/>
              <a:t> </a:t>
            </a:r>
            <a:r>
              <a:rPr lang="en-US" sz="4200" dirty="0" err="1"/>
              <a:t>uw</a:t>
            </a:r>
            <a:r>
              <a:rPr lang="en-US" sz="4200" dirty="0"/>
              <a:t> </a:t>
            </a:r>
            <a:r>
              <a:rPr lang="en-US" sz="4200" dirty="0" err="1"/>
              <a:t>aandacht</a:t>
            </a:r>
            <a:r>
              <a:rPr lang="en-US" sz="4200" dirty="0"/>
              <a:t>!</a:t>
            </a:r>
          </a:p>
        </p:txBody>
      </p:sp>
    </p:spTree>
    <p:extLst>
      <p:ext uri="{BB962C8B-B14F-4D97-AF65-F5344CB8AC3E}">
        <p14:creationId xmlns:p14="http://schemas.microsoft.com/office/powerpoint/2010/main" val="389056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B79E-4013-5962-E02B-7BFB93F44A16}"/>
              </a:ext>
            </a:extLst>
          </p:cNvPr>
          <p:cNvSpPr>
            <a:spLocks noGrp="1"/>
          </p:cNvSpPr>
          <p:nvPr>
            <p:ph type="title"/>
          </p:nvPr>
        </p:nvSpPr>
        <p:spPr/>
        <p:txBody>
          <a:bodyPr/>
          <a:lstStyle/>
          <a:p>
            <a:r>
              <a:rPr lang="en-US" dirty="0" err="1"/>
              <a:t>Financieringsportfolio</a:t>
            </a:r>
            <a:r>
              <a:rPr lang="en-US" dirty="0"/>
              <a:t> van </a:t>
            </a:r>
            <a:r>
              <a:rPr lang="en-US" dirty="0" err="1"/>
              <a:t>goede</a:t>
            </a:r>
            <a:r>
              <a:rPr lang="en-US" dirty="0"/>
              <a:t> </a:t>
            </a:r>
            <a:r>
              <a:rPr lang="en-US" dirty="0" err="1"/>
              <a:t>doelen</a:t>
            </a:r>
            <a:r>
              <a:rPr lang="en-US" dirty="0"/>
              <a:t> in Nederland</a:t>
            </a:r>
          </a:p>
        </p:txBody>
      </p:sp>
      <p:sp>
        <p:nvSpPr>
          <p:cNvPr id="4" name="Footer Placeholder 3">
            <a:extLst>
              <a:ext uri="{FF2B5EF4-FFF2-40B4-BE49-F238E27FC236}">
                <a16:creationId xmlns:a16="http://schemas.microsoft.com/office/drawing/2014/main" id="{D91D4C09-BB19-5F7F-813E-81AF372FC13F}"/>
              </a:ext>
            </a:extLst>
          </p:cNvPr>
          <p:cNvSpPr>
            <a:spLocks noGrp="1"/>
          </p:cNvSpPr>
          <p:nvPr>
            <p:ph type="ftr" sz="quarter" idx="10"/>
          </p:nvPr>
        </p:nvSpPr>
        <p:spPr/>
        <p:txBody>
          <a:bodyPr/>
          <a:lstStyle/>
          <a:p>
            <a:r>
              <a:rPr lang="en-US"/>
              <a:t>Civil Power 2023</a:t>
            </a:r>
            <a:endParaRPr lang="en-US" dirty="0"/>
          </a:p>
        </p:txBody>
      </p:sp>
      <p:sp>
        <p:nvSpPr>
          <p:cNvPr id="5" name="Slide Number Placeholder 4">
            <a:extLst>
              <a:ext uri="{FF2B5EF4-FFF2-40B4-BE49-F238E27FC236}">
                <a16:creationId xmlns:a16="http://schemas.microsoft.com/office/drawing/2014/main" id="{71ACB9DB-F807-B25F-B828-C52487AECD04}"/>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
        <p:nvSpPr>
          <p:cNvPr id="6" name="TextBox 5">
            <a:extLst>
              <a:ext uri="{FF2B5EF4-FFF2-40B4-BE49-F238E27FC236}">
                <a16:creationId xmlns:a16="http://schemas.microsoft.com/office/drawing/2014/main" id="{FDC875CE-71BB-BED7-C6A1-50180B391B0A}"/>
              </a:ext>
            </a:extLst>
          </p:cNvPr>
          <p:cNvSpPr txBox="1"/>
          <p:nvPr/>
        </p:nvSpPr>
        <p:spPr>
          <a:xfrm>
            <a:off x="5046133" y="6307724"/>
            <a:ext cx="6917267" cy="338554"/>
          </a:xfrm>
          <a:prstGeom prst="rect">
            <a:avLst/>
          </a:prstGeom>
          <a:noFill/>
        </p:spPr>
        <p:txBody>
          <a:bodyPr wrap="square" rtlCol="0">
            <a:spAutoFit/>
          </a:bodyPr>
          <a:lstStyle/>
          <a:p>
            <a:r>
              <a:rPr lang="en-US" sz="1600" dirty="0" err="1"/>
              <a:t>Gebaseerd</a:t>
            </a:r>
            <a:r>
              <a:rPr lang="en-US" sz="1600" dirty="0"/>
              <a:t> op CBF data </a:t>
            </a:r>
            <a:r>
              <a:rPr lang="en-US" sz="1600" dirty="0" err="1"/>
              <a:t>gerapporteerd</a:t>
            </a:r>
            <a:r>
              <a:rPr lang="en-US" sz="1600" dirty="0"/>
              <a:t> in Goede </a:t>
            </a:r>
            <a:r>
              <a:rPr lang="en-US" sz="1600" dirty="0" err="1"/>
              <a:t>Doelen</a:t>
            </a:r>
            <a:r>
              <a:rPr lang="en-US" sz="1600" dirty="0"/>
              <a:t> Nederland, 2022: p. 15</a:t>
            </a:r>
          </a:p>
        </p:txBody>
      </p:sp>
      <p:graphicFrame>
        <p:nvGraphicFramePr>
          <p:cNvPr id="3" name="Chart 2">
            <a:extLst>
              <a:ext uri="{FF2B5EF4-FFF2-40B4-BE49-F238E27FC236}">
                <a16:creationId xmlns:a16="http://schemas.microsoft.com/office/drawing/2014/main" id="{B4D23CA3-C7DA-5AC9-FE92-8E5759327D60}"/>
              </a:ext>
            </a:extLst>
          </p:cNvPr>
          <p:cNvGraphicFramePr>
            <a:graphicFrameLocks/>
          </p:cNvGraphicFramePr>
          <p:nvPr>
            <p:extLst>
              <p:ext uri="{D42A27DB-BD31-4B8C-83A1-F6EECF244321}">
                <p14:modId xmlns:p14="http://schemas.microsoft.com/office/powerpoint/2010/main" val="3104639261"/>
              </p:ext>
            </p:extLst>
          </p:nvPr>
        </p:nvGraphicFramePr>
        <p:xfrm>
          <a:off x="-974570" y="1906960"/>
          <a:ext cx="10182578" cy="41520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D540F23-F103-4D1B-7D71-010C0561DC45}"/>
              </a:ext>
            </a:extLst>
          </p:cNvPr>
          <p:cNvSpPr txBox="1"/>
          <p:nvPr/>
        </p:nvSpPr>
        <p:spPr>
          <a:xfrm>
            <a:off x="8929511" y="2061677"/>
            <a:ext cx="2878667" cy="3477875"/>
          </a:xfrm>
          <a:prstGeom prst="rect">
            <a:avLst/>
          </a:prstGeom>
          <a:noFill/>
        </p:spPr>
        <p:txBody>
          <a:bodyPr wrap="square" rtlCol="0">
            <a:spAutoFit/>
          </a:bodyPr>
          <a:lstStyle/>
          <a:p>
            <a:r>
              <a:rPr lang="en-US" sz="4400" dirty="0" err="1"/>
              <a:t>Adaptieve</a:t>
            </a:r>
            <a:r>
              <a:rPr lang="en-US" sz="4400" dirty="0"/>
              <a:t> </a:t>
            </a:r>
            <a:r>
              <a:rPr lang="en-US" sz="4400" dirty="0" err="1"/>
              <a:t>capaciteiten</a:t>
            </a:r>
            <a:endParaRPr lang="en-US" sz="4400" dirty="0"/>
          </a:p>
          <a:p>
            <a:endParaRPr lang="en-US" sz="4400" dirty="0"/>
          </a:p>
          <a:p>
            <a:r>
              <a:rPr lang="en-US" sz="4400" dirty="0" err="1"/>
              <a:t>Missie</a:t>
            </a:r>
            <a:r>
              <a:rPr lang="en-US" sz="4400" dirty="0"/>
              <a:t> </a:t>
            </a:r>
            <a:r>
              <a:rPr lang="en-US" sz="4400" dirty="0" err="1"/>
              <a:t>orientatie</a:t>
            </a:r>
            <a:endParaRPr lang="en-US" sz="4400" dirty="0"/>
          </a:p>
        </p:txBody>
      </p:sp>
    </p:spTree>
    <p:extLst>
      <p:ext uri="{BB962C8B-B14F-4D97-AF65-F5344CB8AC3E}">
        <p14:creationId xmlns:p14="http://schemas.microsoft.com/office/powerpoint/2010/main" val="10748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B79E-4013-5962-E02B-7BFB93F44A16}"/>
              </a:ext>
            </a:extLst>
          </p:cNvPr>
          <p:cNvSpPr>
            <a:spLocks noGrp="1"/>
          </p:cNvSpPr>
          <p:nvPr>
            <p:ph type="title"/>
          </p:nvPr>
        </p:nvSpPr>
        <p:spPr/>
        <p:txBody>
          <a:bodyPr>
            <a:normAutofit/>
          </a:bodyPr>
          <a:lstStyle/>
          <a:p>
            <a:r>
              <a:rPr lang="en-US" sz="4200" dirty="0" err="1"/>
              <a:t>Financieringstrategie</a:t>
            </a:r>
            <a:r>
              <a:rPr lang="en-US" sz="4200" dirty="0"/>
              <a:t> van </a:t>
            </a:r>
            <a:r>
              <a:rPr lang="en-US" sz="4200" dirty="0" err="1"/>
              <a:t>fondsen</a:t>
            </a:r>
            <a:r>
              <a:rPr lang="en-US" sz="4200" dirty="0"/>
              <a:t> in Nederland</a:t>
            </a:r>
          </a:p>
        </p:txBody>
      </p:sp>
      <p:sp>
        <p:nvSpPr>
          <p:cNvPr id="4" name="Footer Placeholder 3">
            <a:extLst>
              <a:ext uri="{FF2B5EF4-FFF2-40B4-BE49-F238E27FC236}">
                <a16:creationId xmlns:a16="http://schemas.microsoft.com/office/drawing/2014/main" id="{D91D4C09-BB19-5F7F-813E-81AF372FC13F}"/>
              </a:ext>
            </a:extLst>
          </p:cNvPr>
          <p:cNvSpPr>
            <a:spLocks noGrp="1"/>
          </p:cNvSpPr>
          <p:nvPr>
            <p:ph type="ftr" sz="quarter" idx="10"/>
          </p:nvPr>
        </p:nvSpPr>
        <p:spPr/>
        <p:txBody>
          <a:bodyPr/>
          <a:lstStyle/>
          <a:p>
            <a:r>
              <a:rPr lang="en-US"/>
              <a:t>Civil Power 2023</a:t>
            </a:r>
            <a:endParaRPr lang="en-US" dirty="0"/>
          </a:p>
        </p:txBody>
      </p:sp>
      <p:sp>
        <p:nvSpPr>
          <p:cNvPr id="5" name="Slide Number Placeholder 4">
            <a:extLst>
              <a:ext uri="{FF2B5EF4-FFF2-40B4-BE49-F238E27FC236}">
                <a16:creationId xmlns:a16="http://schemas.microsoft.com/office/drawing/2014/main" id="{71ACB9DB-F807-B25F-B828-C52487AECD04}"/>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
        <p:nvSpPr>
          <p:cNvPr id="9" name="TextBox 8">
            <a:extLst>
              <a:ext uri="{FF2B5EF4-FFF2-40B4-BE49-F238E27FC236}">
                <a16:creationId xmlns:a16="http://schemas.microsoft.com/office/drawing/2014/main" id="{AD54C938-4101-FE4F-0BCC-FC3CA641E0BF}"/>
              </a:ext>
            </a:extLst>
          </p:cNvPr>
          <p:cNvSpPr txBox="1"/>
          <p:nvPr/>
        </p:nvSpPr>
        <p:spPr>
          <a:xfrm>
            <a:off x="7775468" y="6169584"/>
            <a:ext cx="3700559" cy="369332"/>
          </a:xfrm>
          <a:prstGeom prst="rect">
            <a:avLst/>
          </a:prstGeom>
          <a:noFill/>
        </p:spPr>
        <p:txBody>
          <a:bodyPr wrap="square" rtlCol="0">
            <a:spAutoFit/>
          </a:bodyPr>
          <a:lstStyle/>
          <a:p>
            <a:r>
              <a:rPr lang="en-US" dirty="0" err="1"/>
              <a:t>Bron</a:t>
            </a:r>
            <a:r>
              <a:rPr lang="en-US" dirty="0"/>
              <a:t>: </a:t>
            </a:r>
            <a:r>
              <a:rPr lang="en-US" dirty="0" err="1"/>
              <a:t>Geven</a:t>
            </a:r>
            <a:r>
              <a:rPr lang="en-US" dirty="0"/>
              <a:t> in Nederland 2022, p. 173</a:t>
            </a:r>
          </a:p>
        </p:txBody>
      </p:sp>
      <p:sp>
        <p:nvSpPr>
          <p:cNvPr id="10" name="TextBox 9">
            <a:extLst>
              <a:ext uri="{FF2B5EF4-FFF2-40B4-BE49-F238E27FC236}">
                <a16:creationId xmlns:a16="http://schemas.microsoft.com/office/drawing/2014/main" id="{176C1E9A-818C-96BF-809E-6C24D775DF91}"/>
              </a:ext>
            </a:extLst>
          </p:cNvPr>
          <p:cNvSpPr txBox="1"/>
          <p:nvPr/>
        </p:nvSpPr>
        <p:spPr>
          <a:xfrm>
            <a:off x="8511898" y="4651780"/>
            <a:ext cx="1368532" cy="369332"/>
          </a:xfrm>
          <a:prstGeom prst="rect">
            <a:avLst/>
          </a:prstGeom>
          <a:noFill/>
        </p:spPr>
        <p:txBody>
          <a:bodyPr wrap="square" rtlCol="0">
            <a:spAutoFit/>
          </a:bodyPr>
          <a:lstStyle/>
          <a:p>
            <a:r>
              <a:rPr lang="en-US" dirty="0"/>
              <a:t>Door </a:t>
            </a:r>
          </a:p>
        </p:txBody>
      </p:sp>
      <p:pic>
        <p:nvPicPr>
          <p:cNvPr id="11" name="Picture 10">
            <a:extLst>
              <a:ext uri="{FF2B5EF4-FFF2-40B4-BE49-F238E27FC236}">
                <a16:creationId xmlns:a16="http://schemas.microsoft.com/office/drawing/2014/main" id="{B96EBC13-C7D0-928B-9F38-96030AB2C41B}"/>
              </a:ext>
            </a:extLst>
          </p:cNvPr>
          <p:cNvPicPr>
            <a:picLocks noChangeAspect="1"/>
          </p:cNvPicPr>
          <p:nvPr/>
        </p:nvPicPr>
        <p:blipFill rotWithShape="1">
          <a:blip r:embed="rId3"/>
          <a:srcRect l="6976" t="46255" r="41558" b="20920"/>
          <a:stretch/>
        </p:blipFill>
        <p:spPr>
          <a:xfrm>
            <a:off x="2175640" y="2190878"/>
            <a:ext cx="8658391" cy="3106335"/>
          </a:xfrm>
          <a:prstGeom prst="rect">
            <a:avLst/>
          </a:prstGeom>
        </p:spPr>
      </p:pic>
    </p:spTree>
    <p:extLst>
      <p:ext uri="{BB962C8B-B14F-4D97-AF65-F5344CB8AC3E}">
        <p14:creationId xmlns:p14="http://schemas.microsoft.com/office/powerpoint/2010/main" val="185974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CE0B-BF1D-3B0C-4D18-1AA3DA5F6F76}"/>
              </a:ext>
            </a:extLst>
          </p:cNvPr>
          <p:cNvSpPr>
            <a:spLocks noGrp="1"/>
          </p:cNvSpPr>
          <p:nvPr>
            <p:ph type="title"/>
          </p:nvPr>
        </p:nvSpPr>
        <p:spPr/>
        <p:txBody>
          <a:bodyPr/>
          <a:lstStyle/>
          <a:p>
            <a:r>
              <a:rPr lang="en-US" dirty="0"/>
              <a:t>‘</a:t>
            </a:r>
            <a:r>
              <a:rPr lang="en-US" dirty="0" err="1"/>
              <a:t>Typische</a:t>
            </a:r>
            <a:r>
              <a:rPr lang="en-US" dirty="0"/>
              <a:t>’ missies van </a:t>
            </a:r>
            <a:r>
              <a:rPr lang="en-US" dirty="0" err="1"/>
              <a:t>fondsen</a:t>
            </a:r>
            <a:endParaRPr lang="en-US" dirty="0"/>
          </a:p>
        </p:txBody>
      </p:sp>
      <p:sp>
        <p:nvSpPr>
          <p:cNvPr id="10" name="Text Placeholder 9">
            <a:extLst>
              <a:ext uri="{FF2B5EF4-FFF2-40B4-BE49-F238E27FC236}">
                <a16:creationId xmlns:a16="http://schemas.microsoft.com/office/drawing/2014/main" id="{829AD133-A321-9E4D-03DF-72F41DC3CE10}"/>
              </a:ext>
            </a:extLst>
          </p:cNvPr>
          <p:cNvSpPr>
            <a:spLocks noGrp="1"/>
          </p:cNvSpPr>
          <p:nvPr>
            <p:ph type="body" sz="quarter" idx="19"/>
          </p:nvPr>
        </p:nvSpPr>
        <p:spPr>
          <a:xfrm>
            <a:off x="3759199" y="4025024"/>
            <a:ext cx="3425151" cy="136240"/>
          </a:xfrm>
        </p:spPr>
        <p:txBody>
          <a:bodyPr/>
          <a:lstStyle/>
          <a:p>
            <a:r>
              <a:rPr lang="en-US" sz="42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Een</a:t>
            </a:r>
            <a:r>
              <a:rPr lang="en-US" sz="4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US" sz="42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betere</a:t>
            </a:r>
            <a:r>
              <a:rPr lang="en-US" sz="4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US" sz="42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en</a:t>
            </a:r>
            <a:r>
              <a:rPr lang="en-US" sz="4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US" sz="42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eerlijkere</a:t>
            </a:r>
            <a:r>
              <a:rPr lang="en-US" sz="4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US" sz="42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wereld</a:t>
            </a:r>
            <a:endParaRPr lang="en-US" sz="42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15">
            <a:extLst>
              <a:ext uri="{FF2B5EF4-FFF2-40B4-BE49-F238E27FC236}">
                <a16:creationId xmlns:a16="http://schemas.microsoft.com/office/drawing/2014/main" id="{DA6976C7-4BEA-339E-3CAC-AA0B8AD57062}"/>
              </a:ext>
            </a:extLst>
          </p:cNvPr>
          <p:cNvSpPr>
            <a:spLocks noGrp="1"/>
          </p:cNvSpPr>
          <p:nvPr>
            <p:ph type="body" sz="quarter" idx="21"/>
          </p:nvPr>
        </p:nvSpPr>
        <p:spPr>
          <a:xfrm>
            <a:off x="7622947" y="2551645"/>
            <a:ext cx="2956661" cy="136240"/>
          </a:xfrm>
        </p:spPr>
        <p:txBody>
          <a:bodyPr/>
          <a:lstStyle/>
          <a:p>
            <a:r>
              <a:rPr lang="en-US" sz="42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Armoede</a:t>
            </a:r>
            <a:r>
              <a:rPr lang="en-US" sz="4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42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uitbannen</a:t>
            </a:r>
            <a:endParaRPr lang="en-US" sz="4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Footer Placeholder 26">
            <a:extLst>
              <a:ext uri="{FF2B5EF4-FFF2-40B4-BE49-F238E27FC236}">
                <a16:creationId xmlns:a16="http://schemas.microsoft.com/office/drawing/2014/main" id="{5ED21A12-FCFE-1671-3CDA-AB51A2993473}"/>
              </a:ext>
            </a:extLst>
          </p:cNvPr>
          <p:cNvSpPr>
            <a:spLocks noGrp="1"/>
          </p:cNvSpPr>
          <p:nvPr>
            <p:ph type="ftr" sz="quarter" idx="10"/>
          </p:nvPr>
        </p:nvSpPr>
        <p:spPr/>
        <p:txBody>
          <a:bodyPr/>
          <a:lstStyle/>
          <a:p>
            <a:r>
              <a:rPr lang="en-US"/>
              <a:t>Civil Power 2023</a:t>
            </a:r>
            <a:endParaRPr lang="en-US" dirty="0"/>
          </a:p>
        </p:txBody>
      </p:sp>
      <p:sp>
        <p:nvSpPr>
          <p:cNvPr id="28" name="Slide Number Placeholder 27">
            <a:extLst>
              <a:ext uri="{FF2B5EF4-FFF2-40B4-BE49-F238E27FC236}">
                <a16:creationId xmlns:a16="http://schemas.microsoft.com/office/drawing/2014/main" id="{526098E6-E46A-6064-51BF-1FFC6DDC8852}"/>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
        <p:nvSpPr>
          <p:cNvPr id="12" name="Text Placeholder 11">
            <a:extLst>
              <a:ext uri="{FF2B5EF4-FFF2-40B4-BE49-F238E27FC236}">
                <a16:creationId xmlns:a16="http://schemas.microsoft.com/office/drawing/2014/main" id="{FAD9B319-F1EB-5E8C-5337-17A2A4011C89}"/>
              </a:ext>
            </a:extLst>
          </p:cNvPr>
          <p:cNvSpPr>
            <a:spLocks noGrp="1"/>
          </p:cNvSpPr>
          <p:nvPr>
            <p:ph type="body" sz="quarter" idx="13"/>
          </p:nvPr>
        </p:nvSpPr>
        <p:spPr>
          <a:xfrm>
            <a:off x="1106424" y="2372925"/>
            <a:ext cx="2652776" cy="629920"/>
          </a:xfrm>
        </p:spPr>
        <p:txBody>
          <a:bodyPr/>
          <a:lstStyle/>
          <a:p>
            <a:r>
              <a:rPr lang="en-US" sz="4200" dirty="0">
                <a:solidFill>
                  <a:schemeClr val="accent4"/>
                </a:solidFill>
              </a:rPr>
              <a:t>Systems change</a:t>
            </a:r>
          </a:p>
        </p:txBody>
      </p:sp>
    </p:spTree>
    <p:extLst>
      <p:ext uri="{BB962C8B-B14F-4D97-AF65-F5344CB8AC3E}">
        <p14:creationId xmlns:p14="http://schemas.microsoft.com/office/powerpoint/2010/main" val="3234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8007-A998-B182-FDD5-9000004DC5F5}"/>
              </a:ext>
            </a:extLst>
          </p:cNvPr>
          <p:cNvSpPr>
            <a:spLocks noGrp="1"/>
          </p:cNvSpPr>
          <p:nvPr>
            <p:ph type="title"/>
          </p:nvPr>
        </p:nvSpPr>
        <p:spPr>
          <a:xfrm>
            <a:off x="1743456" y="2404872"/>
            <a:ext cx="8705088" cy="2002536"/>
          </a:xfrm>
        </p:spPr>
        <p:txBody>
          <a:bodyPr anchor="t">
            <a:normAutofit/>
          </a:bodyPr>
          <a:lstStyle/>
          <a:p>
            <a:r>
              <a:rPr lang="en-US" dirty="0"/>
              <a:t>Hoe </a:t>
            </a:r>
            <a:r>
              <a:rPr lang="en-US" dirty="0" err="1"/>
              <a:t>kan</a:t>
            </a:r>
            <a:r>
              <a:rPr lang="en-US" dirty="0"/>
              <a:t> </a:t>
            </a:r>
            <a:r>
              <a:rPr lang="en-US" dirty="0" err="1"/>
              <a:t>vrij</a:t>
            </a:r>
            <a:r>
              <a:rPr lang="en-US" dirty="0"/>
              <a:t> </a:t>
            </a:r>
            <a:r>
              <a:rPr lang="en-US" dirty="0" err="1"/>
              <a:t>besteedbare</a:t>
            </a:r>
            <a:r>
              <a:rPr lang="en-US" dirty="0"/>
              <a:t> financiering </a:t>
            </a:r>
            <a:r>
              <a:rPr lang="en-US" dirty="0" err="1"/>
              <a:t>bijdragen</a:t>
            </a:r>
            <a:r>
              <a:rPr lang="en-US" dirty="0"/>
              <a:t> </a:t>
            </a:r>
            <a:r>
              <a:rPr lang="en-US" dirty="0" err="1"/>
              <a:t>aan</a:t>
            </a:r>
            <a:r>
              <a:rPr lang="en-US" dirty="0"/>
              <a:t> het </a:t>
            </a:r>
            <a:r>
              <a:rPr lang="en-US" dirty="0" err="1"/>
              <a:t>realiseren</a:t>
            </a:r>
            <a:r>
              <a:rPr lang="en-US" dirty="0"/>
              <a:t> van </a:t>
            </a:r>
            <a:r>
              <a:rPr lang="en-US" dirty="0" err="1"/>
              <a:t>deze</a:t>
            </a:r>
            <a:r>
              <a:rPr lang="en-US" dirty="0"/>
              <a:t> missies?</a:t>
            </a:r>
          </a:p>
        </p:txBody>
      </p:sp>
      <p:sp>
        <p:nvSpPr>
          <p:cNvPr id="10" name="Text Placeholder 3">
            <a:extLst>
              <a:ext uri="{FF2B5EF4-FFF2-40B4-BE49-F238E27FC236}">
                <a16:creationId xmlns:a16="http://schemas.microsoft.com/office/drawing/2014/main" id="{E151A1FA-03FE-D15A-C6B2-20F7FEA5B45A}"/>
              </a:ext>
            </a:extLst>
          </p:cNvPr>
          <p:cNvSpPr>
            <a:spLocks noGrp="1"/>
          </p:cNvSpPr>
          <p:nvPr>
            <p:ph type="body" sz="quarter" idx="11"/>
          </p:nvPr>
        </p:nvSpPr>
        <p:spPr>
          <a:xfrm>
            <a:off x="10149670" y="3189069"/>
            <a:ext cx="945473" cy="1936750"/>
          </a:xfrm>
        </p:spPr>
        <p:txBody>
          <a:bodyPr/>
          <a:lstStyle/>
          <a:p>
            <a:endParaRPr lang="en-US"/>
          </a:p>
        </p:txBody>
      </p:sp>
      <p:sp>
        <p:nvSpPr>
          <p:cNvPr id="12" name="Text Placeholder 4">
            <a:extLst>
              <a:ext uri="{FF2B5EF4-FFF2-40B4-BE49-F238E27FC236}">
                <a16:creationId xmlns:a16="http://schemas.microsoft.com/office/drawing/2014/main" id="{AE302121-A45D-A2E0-D656-011B4CEC62AC}"/>
              </a:ext>
            </a:extLst>
          </p:cNvPr>
          <p:cNvSpPr>
            <a:spLocks noGrp="1"/>
          </p:cNvSpPr>
          <p:nvPr>
            <p:ph type="body" sz="quarter" idx="10"/>
          </p:nvPr>
        </p:nvSpPr>
        <p:spPr>
          <a:xfrm>
            <a:off x="1033184" y="2136567"/>
            <a:ext cx="941832" cy="1936750"/>
          </a:xfrm>
        </p:spPr>
        <p:txBody>
          <a:bodyPr/>
          <a:lstStyle/>
          <a:p>
            <a:endParaRPr lang="en-US"/>
          </a:p>
        </p:txBody>
      </p:sp>
    </p:spTree>
    <p:extLst>
      <p:ext uri="{BB962C8B-B14F-4D97-AF65-F5344CB8AC3E}">
        <p14:creationId xmlns:p14="http://schemas.microsoft.com/office/powerpoint/2010/main" val="170260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AB47-23B1-22B5-ADF3-A6D6D3024C4F}"/>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00BA8C9-0253-044C-F384-8A1568B60D2D}"/>
              </a:ext>
            </a:extLst>
          </p:cNvPr>
          <p:cNvSpPr>
            <a:spLocks noGrp="1"/>
          </p:cNvSpPr>
          <p:nvPr>
            <p:ph type="ftr" sz="quarter" idx="11"/>
          </p:nvPr>
        </p:nvSpPr>
        <p:spPr/>
        <p:txBody>
          <a:bodyPr/>
          <a:lstStyle/>
          <a:p>
            <a:r>
              <a:rPr lang="en-US"/>
              <a:t>Civil Power 2023</a:t>
            </a:r>
            <a:endParaRPr lang="en-US" dirty="0"/>
          </a:p>
        </p:txBody>
      </p:sp>
      <p:sp>
        <p:nvSpPr>
          <p:cNvPr id="4" name="Slide Number Placeholder 3">
            <a:extLst>
              <a:ext uri="{FF2B5EF4-FFF2-40B4-BE49-F238E27FC236}">
                <a16:creationId xmlns:a16="http://schemas.microsoft.com/office/drawing/2014/main" id="{64410B6A-BDDC-41CF-BAED-13AD23C058AE}"/>
              </a:ext>
            </a:extLst>
          </p:cNvPr>
          <p:cNvSpPr>
            <a:spLocks noGrp="1"/>
          </p:cNvSpPr>
          <p:nvPr>
            <p:ph type="sldNum" sz="quarter" idx="12"/>
          </p:nvPr>
        </p:nvSpPr>
        <p:spPr/>
        <p:txBody>
          <a:bodyPr/>
          <a:lstStyle/>
          <a:p>
            <a:fld id="{294A09A9-5501-47C1-A89A-A340965A2BE2}" type="slidenum">
              <a:rPr lang="en-US" smtClean="0"/>
              <a:t>7</a:t>
            </a:fld>
            <a:endParaRPr lang="en-US" dirty="0"/>
          </a:p>
        </p:txBody>
      </p:sp>
      <p:pic>
        <p:nvPicPr>
          <p:cNvPr id="6" name="Picture 5" descr="A diagram of a flowchart&#10;&#10;Description automatically generated">
            <a:extLst>
              <a:ext uri="{FF2B5EF4-FFF2-40B4-BE49-F238E27FC236}">
                <a16:creationId xmlns:a16="http://schemas.microsoft.com/office/drawing/2014/main" id="{99D3C9F8-91F8-B44C-D32E-AF44C8029E3A}"/>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A610DC6-C224-4BE2-E15D-2D8038393C17}"/>
              </a:ext>
            </a:extLst>
          </p:cNvPr>
          <p:cNvSpPr txBox="1"/>
          <p:nvPr/>
        </p:nvSpPr>
        <p:spPr>
          <a:xfrm>
            <a:off x="8662078" y="6235742"/>
            <a:ext cx="3835059" cy="369332"/>
          </a:xfrm>
          <a:prstGeom prst="rect">
            <a:avLst/>
          </a:prstGeom>
          <a:noFill/>
        </p:spPr>
        <p:txBody>
          <a:bodyPr wrap="square" rtlCol="0">
            <a:spAutoFit/>
          </a:bodyPr>
          <a:lstStyle/>
          <a:p>
            <a:r>
              <a:rPr lang="en-US" dirty="0"/>
              <a:t>Artikel Wiepking &amp; De Wit, 2023</a:t>
            </a:r>
          </a:p>
        </p:txBody>
      </p:sp>
      <p:sp>
        <p:nvSpPr>
          <p:cNvPr id="5" name="TextBox 4">
            <a:extLst>
              <a:ext uri="{FF2B5EF4-FFF2-40B4-BE49-F238E27FC236}">
                <a16:creationId xmlns:a16="http://schemas.microsoft.com/office/drawing/2014/main" id="{03A20D34-BB36-C5C2-C767-4DF748E759CB}"/>
              </a:ext>
            </a:extLst>
          </p:cNvPr>
          <p:cNvSpPr txBox="1"/>
          <p:nvPr/>
        </p:nvSpPr>
        <p:spPr>
          <a:xfrm>
            <a:off x="9606844" y="2194541"/>
            <a:ext cx="2890292" cy="923330"/>
          </a:xfrm>
          <a:prstGeom prst="rect">
            <a:avLst/>
          </a:prstGeom>
          <a:noFill/>
        </p:spPr>
        <p:txBody>
          <a:bodyPr wrap="square" rtlCol="0">
            <a:spAutoFit/>
          </a:bodyPr>
          <a:lstStyle/>
          <a:p>
            <a:r>
              <a:rPr lang="en-US" dirty="0">
                <a:hlinkClick r:id="rId4"/>
              </a:rPr>
              <a:t>https://qrco.de/beaM6l</a:t>
            </a:r>
            <a:r>
              <a:rPr lang="en-US" dirty="0"/>
              <a:t> </a:t>
            </a:r>
          </a:p>
          <a:p>
            <a:r>
              <a:rPr lang="en-US" dirty="0"/>
              <a:t>Link </a:t>
            </a:r>
            <a:r>
              <a:rPr lang="en-US" dirty="0" err="1"/>
              <a:t>naar</a:t>
            </a:r>
            <a:r>
              <a:rPr lang="en-US" dirty="0"/>
              <a:t> </a:t>
            </a:r>
            <a:r>
              <a:rPr lang="en-US" dirty="0" err="1"/>
              <a:t>presentatie</a:t>
            </a:r>
            <a:r>
              <a:rPr lang="en-US" dirty="0"/>
              <a:t> </a:t>
            </a:r>
          </a:p>
          <a:p>
            <a:r>
              <a:rPr lang="en-US" dirty="0"/>
              <a:t>met </a:t>
            </a:r>
            <a:r>
              <a:rPr lang="en-US" dirty="0" err="1"/>
              <a:t>voorbeelden</a:t>
            </a:r>
            <a:endParaRPr lang="en-US" dirty="0"/>
          </a:p>
        </p:txBody>
      </p:sp>
      <p:pic>
        <p:nvPicPr>
          <p:cNvPr id="10" name="Picture 9" descr="A qr code on a white background&#10;&#10;Description automatically generated">
            <a:extLst>
              <a:ext uri="{FF2B5EF4-FFF2-40B4-BE49-F238E27FC236}">
                <a16:creationId xmlns:a16="http://schemas.microsoft.com/office/drawing/2014/main" id="{731DA870-F40F-C1AA-B5DC-ADF5E57EA23F}"/>
              </a:ext>
            </a:extLst>
          </p:cNvPr>
          <p:cNvPicPr>
            <a:picLocks noChangeAspect="1"/>
          </p:cNvPicPr>
          <p:nvPr/>
        </p:nvPicPr>
        <p:blipFill rotWithShape="1">
          <a:blip r:embed="rId5"/>
          <a:srcRect b="20987"/>
          <a:stretch/>
        </p:blipFill>
        <p:spPr>
          <a:xfrm>
            <a:off x="9646707" y="136521"/>
            <a:ext cx="1991157" cy="203946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3E93F4FE-50FF-9935-8E61-D2A8881C580E}"/>
              </a:ext>
            </a:extLst>
          </p:cNvPr>
          <p:cNvPicPr>
            <a:picLocks noChangeAspect="1"/>
          </p:cNvPicPr>
          <p:nvPr/>
        </p:nvPicPr>
        <p:blipFill rotWithShape="1">
          <a:blip r:embed="rId6"/>
          <a:srcRect b="21317"/>
          <a:stretch/>
        </p:blipFill>
        <p:spPr>
          <a:xfrm>
            <a:off x="9686571" y="4286091"/>
            <a:ext cx="1911430" cy="1949651"/>
          </a:xfrm>
          <a:prstGeom prst="rect">
            <a:avLst/>
          </a:prstGeom>
        </p:spPr>
      </p:pic>
    </p:spTree>
    <p:extLst>
      <p:ext uri="{BB962C8B-B14F-4D97-AF65-F5344CB8AC3E}">
        <p14:creationId xmlns:p14="http://schemas.microsoft.com/office/powerpoint/2010/main" val="274380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8007-A998-B182-FDD5-9000004DC5F5}"/>
              </a:ext>
            </a:extLst>
          </p:cNvPr>
          <p:cNvSpPr>
            <a:spLocks noGrp="1"/>
          </p:cNvSpPr>
          <p:nvPr>
            <p:ph type="title"/>
          </p:nvPr>
        </p:nvSpPr>
        <p:spPr>
          <a:xfrm>
            <a:off x="1743456" y="2404872"/>
            <a:ext cx="8705088" cy="2002536"/>
          </a:xfrm>
        </p:spPr>
        <p:txBody>
          <a:bodyPr anchor="t">
            <a:normAutofit/>
          </a:bodyPr>
          <a:lstStyle/>
          <a:p>
            <a:r>
              <a:rPr lang="en-US" dirty="0" err="1"/>
              <a:t>Toelichting</a:t>
            </a:r>
            <a:r>
              <a:rPr lang="en-US" dirty="0"/>
              <a:t> </a:t>
            </a:r>
            <a:r>
              <a:rPr lang="en-US" dirty="0" err="1"/>
              <a:t>zeven</a:t>
            </a:r>
            <a:r>
              <a:rPr lang="en-US" dirty="0"/>
              <a:t> </a:t>
            </a:r>
            <a:r>
              <a:rPr lang="en-US" dirty="0" err="1"/>
              <a:t>capaciteiten</a:t>
            </a:r>
            <a:r>
              <a:rPr lang="en-US" dirty="0"/>
              <a:t> </a:t>
            </a:r>
            <a:br>
              <a:rPr lang="en-US" dirty="0"/>
            </a:br>
            <a:r>
              <a:rPr lang="en-US" dirty="0"/>
              <a:t>(</a:t>
            </a:r>
            <a:r>
              <a:rPr lang="en-US" dirty="0" err="1"/>
              <a:t>zie</a:t>
            </a:r>
            <a:r>
              <a:rPr lang="en-US" dirty="0"/>
              <a:t> </a:t>
            </a:r>
            <a:r>
              <a:rPr lang="en-US" dirty="0" err="1"/>
              <a:t>ook</a:t>
            </a:r>
            <a:r>
              <a:rPr lang="en-US" dirty="0"/>
              <a:t> de </a:t>
            </a:r>
            <a:r>
              <a:rPr lang="en-US" dirty="0" err="1"/>
              <a:t>tekst</a:t>
            </a:r>
            <a:r>
              <a:rPr lang="en-US" dirty="0"/>
              <a:t> in de </a:t>
            </a:r>
            <a:r>
              <a:rPr lang="en-US" dirty="0" err="1"/>
              <a:t>notities</a:t>
            </a:r>
            <a:r>
              <a:rPr lang="en-US" dirty="0"/>
              <a:t> van de </a:t>
            </a:r>
            <a:r>
              <a:rPr lang="en-US" dirty="0" err="1"/>
              <a:t>volgende</a:t>
            </a:r>
            <a:r>
              <a:rPr lang="en-US" dirty="0"/>
              <a:t> slides)</a:t>
            </a:r>
          </a:p>
        </p:txBody>
      </p:sp>
      <p:sp>
        <p:nvSpPr>
          <p:cNvPr id="10" name="Text Placeholder 3">
            <a:extLst>
              <a:ext uri="{FF2B5EF4-FFF2-40B4-BE49-F238E27FC236}">
                <a16:creationId xmlns:a16="http://schemas.microsoft.com/office/drawing/2014/main" id="{E151A1FA-03FE-D15A-C6B2-20F7FEA5B45A}"/>
              </a:ext>
            </a:extLst>
          </p:cNvPr>
          <p:cNvSpPr>
            <a:spLocks noGrp="1"/>
          </p:cNvSpPr>
          <p:nvPr>
            <p:ph type="body" sz="quarter" idx="11"/>
          </p:nvPr>
        </p:nvSpPr>
        <p:spPr>
          <a:xfrm>
            <a:off x="10149670" y="3189069"/>
            <a:ext cx="945473" cy="1936750"/>
          </a:xfrm>
        </p:spPr>
        <p:txBody>
          <a:bodyPr/>
          <a:lstStyle/>
          <a:p>
            <a:endParaRPr lang="en-US"/>
          </a:p>
        </p:txBody>
      </p:sp>
      <p:sp>
        <p:nvSpPr>
          <p:cNvPr id="12" name="Text Placeholder 4">
            <a:extLst>
              <a:ext uri="{FF2B5EF4-FFF2-40B4-BE49-F238E27FC236}">
                <a16:creationId xmlns:a16="http://schemas.microsoft.com/office/drawing/2014/main" id="{AE302121-A45D-A2E0-D656-011B4CEC62AC}"/>
              </a:ext>
            </a:extLst>
          </p:cNvPr>
          <p:cNvSpPr>
            <a:spLocks noGrp="1"/>
          </p:cNvSpPr>
          <p:nvPr>
            <p:ph type="body" sz="quarter" idx="10"/>
          </p:nvPr>
        </p:nvSpPr>
        <p:spPr>
          <a:xfrm>
            <a:off x="1033184" y="2136567"/>
            <a:ext cx="941832" cy="1936750"/>
          </a:xfrm>
        </p:spPr>
        <p:txBody>
          <a:bodyPr/>
          <a:lstStyle/>
          <a:p>
            <a:endParaRPr lang="en-US"/>
          </a:p>
        </p:txBody>
      </p:sp>
    </p:spTree>
    <p:extLst>
      <p:ext uri="{BB962C8B-B14F-4D97-AF65-F5344CB8AC3E}">
        <p14:creationId xmlns:p14="http://schemas.microsoft.com/office/powerpoint/2010/main" val="260510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s flowchart&#10;&#10;Description automatically generated">
            <a:extLst>
              <a:ext uri="{FF2B5EF4-FFF2-40B4-BE49-F238E27FC236}">
                <a16:creationId xmlns:a16="http://schemas.microsoft.com/office/drawing/2014/main" id="{F4998478-13EC-8D69-C524-550DA217EDD3}"/>
              </a:ext>
            </a:extLst>
          </p:cNvPr>
          <p:cNvPicPr>
            <a:picLocks noChangeAspect="1"/>
          </p:cNvPicPr>
          <p:nvPr/>
        </p:nvPicPr>
        <p:blipFill>
          <a:blip r:embed="rId3"/>
          <a:stretch>
            <a:fillRect/>
          </a:stretch>
        </p:blipFill>
        <p:spPr>
          <a:xfrm>
            <a:off x="21017" y="791848"/>
            <a:ext cx="10770534" cy="6058425"/>
          </a:xfrm>
          <a:prstGeom prst="rect">
            <a:avLst/>
          </a:prstGeom>
        </p:spPr>
      </p:pic>
      <p:sp>
        <p:nvSpPr>
          <p:cNvPr id="2" name="Title 1">
            <a:extLst>
              <a:ext uri="{FF2B5EF4-FFF2-40B4-BE49-F238E27FC236}">
                <a16:creationId xmlns:a16="http://schemas.microsoft.com/office/drawing/2014/main" id="{82C754CF-2B41-4C0D-AFB4-72B9AE7307B7}"/>
              </a:ext>
            </a:extLst>
          </p:cNvPr>
          <p:cNvSpPr>
            <a:spLocks noGrp="1"/>
          </p:cNvSpPr>
          <p:nvPr>
            <p:ph type="title"/>
          </p:nvPr>
        </p:nvSpPr>
        <p:spPr>
          <a:xfrm>
            <a:off x="442783" y="447956"/>
            <a:ext cx="6425285" cy="782365"/>
          </a:xfrm>
        </p:spPr>
        <p:txBody>
          <a:bodyPr/>
          <a:lstStyle/>
          <a:p>
            <a:r>
              <a:rPr lang="en-US" dirty="0"/>
              <a:t>De </a:t>
            </a:r>
            <a:r>
              <a:rPr lang="en-US" dirty="0" err="1"/>
              <a:t>effecten</a:t>
            </a:r>
            <a:r>
              <a:rPr lang="en-US" dirty="0"/>
              <a:t> van </a:t>
            </a:r>
            <a:r>
              <a:rPr lang="en-US" dirty="0" err="1"/>
              <a:t>vrij</a:t>
            </a:r>
            <a:r>
              <a:rPr lang="en-US" dirty="0"/>
              <a:t> </a:t>
            </a:r>
            <a:r>
              <a:rPr lang="en-US" dirty="0" err="1"/>
              <a:t>besteedbare</a:t>
            </a:r>
            <a:r>
              <a:rPr lang="en-US" dirty="0"/>
              <a:t> financiering</a:t>
            </a:r>
            <a:endParaRPr lang="nl-NL" dirty="0"/>
          </a:p>
        </p:txBody>
      </p:sp>
      <p:sp>
        <p:nvSpPr>
          <p:cNvPr id="4" name="Footer Placeholder 3">
            <a:extLst>
              <a:ext uri="{FF2B5EF4-FFF2-40B4-BE49-F238E27FC236}">
                <a16:creationId xmlns:a16="http://schemas.microsoft.com/office/drawing/2014/main" id="{C27BC5B6-D476-4FA6-9F0D-573A197442C5}"/>
              </a:ext>
            </a:extLst>
          </p:cNvPr>
          <p:cNvSpPr>
            <a:spLocks noGrp="1"/>
          </p:cNvSpPr>
          <p:nvPr>
            <p:ph type="ftr" sz="quarter" idx="15"/>
          </p:nvPr>
        </p:nvSpPr>
        <p:spPr/>
        <p:txBody>
          <a:bodyPr/>
          <a:lstStyle/>
          <a:p>
            <a:r>
              <a:rPr lang="en-GB" dirty="0"/>
              <a:t>Faculty of Social Sciences</a:t>
            </a:r>
            <a:endParaRPr lang="nl-NL" dirty="0"/>
          </a:p>
        </p:txBody>
      </p:sp>
      <p:sp>
        <p:nvSpPr>
          <p:cNvPr id="5" name="Slide Number Placeholder 4">
            <a:extLst>
              <a:ext uri="{FF2B5EF4-FFF2-40B4-BE49-F238E27FC236}">
                <a16:creationId xmlns:a16="http://schemas.microsoft.com/office/drawing/2014/main" id="{21D3FE21-1DE0-43FC-B928-E51C551D227A}"/>
              </a:ext>
            </a:extLst>
          </p:cNvPr>
          <p:cNvSpPr>
            <a:spLocks noGrp="1"/>
          </p:cNvSpPr>
          <p:nvPr>
            <p:ph type="sldNum" sz="quarter" idx="16"/>
          </p:nvPr>
        </p:nvSpPr>
        <p:spPr/>
        <p:txBody>
          <a:bodyPr/>
          <a:lstStyle/>
          <a:p>
            <a:pPr algn="l"/>
            <a:fld id="{840C1E0B-154D-844F-9C3C-CB8827A7EAB0}" type="slidenum">
              <a:rPr lang="nl-NL" smtClean="0"/>
              <a:pPr algn="l"/>
              <a:t>9</a:t>
            </a:fld>
            <a:r>
              <a:rPr lang="nl-NL"/>
              <a:t> </a:t>
            </a:r>
            <a:endParaRPr lang="nl-NL" dirty="0"/>
          </a:p>
        </p:txBody>
      </p:sp>
      <p:sp>
        <p:nvSpPr>
          <p:cNvPr id="6" name="TextBox 5">
            <a:extLst>
              <a:ext uri="{FF2B5EF4-FFF2-40B4-BE49-F238E27FC236}">
                <a16:creationId xmlns:a16="http://schemas.microsoft.com/office/drawing/2014/main" id="{0895A74F-9B64-741B-B30C-180A4E85BC04}"/>
              </a:ext>
            </a:extLst>
          </p:cNvPr>
          <p:cNvSpPr txBox="1"/>
          <p:nvPr/>
        </p:nvSpPr>
        <p:spPr>
          <a:xfrm>
            <a:off x="7466792" y="551586"/>
            <a:ext cx="4812099" cy="1754098"/>
          </a:xfrm>
          <a:prstGeom prst="rect">
            <a:avLst/>
          </a:prstGeom>
          <a:noFill/>
          <a:effectLst>
            <a:outerShdw blurRad="254000" dist="127000" dir="2700000" algn="ctr" rotWithShape="0">
              <a:schemeClr val="tx1">
                <a:alpha val="5000"/>
              </a:schemeClr>
            </a:outerShdw>
          </a:effectLst>
        </p:spPr>
        <p:txBody>
          <a:bodyPr wrap="square">
            <a:spAutoFit/>
          </a:bodyPr>
          <a:lstStyle/>
          <a:p>
            <a:r>
              <a:rPr lang="nl-NL" dirty="0"/>
              <a:t>Bron:</a:t>
            </a:r>
          </a:p>
          <a:p>
            <a:r>
              <a:rPr lang="nl-NL" dirty="0"/>
              <a:t>Wiepking, P., &amp; De Wit, A. (2023). </a:t>
            </a:r>
            <a:r>
              <a:rPr lang="nl-NL" dirty="0" err="1"/>
              <a:t>Unrestricted</a:t>
            </a:r>
            <a:r>
              <a:rPr lang="nl-NL" dirty="0"/>
              <a:t> </a:t>
            </a:r>
            <a:r>
              <a:rPr lang="nl-NL" dirty="0" err="1"/>
              <a:t>funding</a:t>
            </a:r>
            <a:r>
              <a:rPr lang="nl-NL" dirty="0"/>
              <a:t> and </a:t>
            </a:r>
            <a:r>
              <a:rPr lang="nl-NL" dirty="0" err="1"/>
              <a:t>nonprofit</a:t>
            </a:r>
            <a:r>
              <a:rPr lang="nl-NL" dirty="0"/>
              <a:t> </a:t>
            </a:r>
            <a:r>
              <a:rPr lang="nl-NL" dirty="0" err="1"/>
              <a:t>capacities</a:t>
            </a:r>
            <a:r>
              <a:rPr lang="nl-NL" dirty="0"/>
              <a:t>: </a:t>
            </a:r>
            <a:r>
              <a:rPr lang="nl-NL" dirty="0" err="1"/>
              <a:t>Developing</a:t>
            </a:r>
            <a:r>
              <a:rPr lang="nl-NL" dirty="0"/>
              <a:t> a </a:t>
            </a:r>
            <a:r>
              <a:rPr lang="nl-NL" dirty="0" err="1"/>
              <a:t>conceptual</a:t>
            </a:r>
            <a:r>
              <a:rPr lang="nl-NL" dirty="0"/>
              <a:t> model. </a:t>
            </a:r>
            <a:r>
              <a:rPr lang="nl-NL" i="1" dirty="0" err="1"/>
              <a:t>Nonprofit</a:t>
            </a:r>
            <a:r>
              <a:rPr lang="nl-NL" i="1" dirty="0"/>
              <a:t> Management &amp; </a:t>
            </a:r>
            <a:r>
              <a:rPr lang="nl-NL" i="1" dirty="0" err="1"/>
              <a:t>Leadership</a:t>
            </a:r>
            <a:r>
              <a:rPr lang="nl-NL" dirty="0"/>
              <a:t>. </a:t>
            </a:r>
          </a:p>
          <a:p>
            <a:r>
              <a:rPr lang="nl-NL" dirty="0">
                <a:hlinkClick r:id="rId4"/>
              </a:rPr>
              <a:t>https://doi.org/10.1002/nml.21592</a:t>
            </a:r>
            <a:r>
              <a:rPr lang="nl-NL" dirty="0"/>
              <a:t> </a:t>
            </a:r>
          </a:p>
        </p:txBody>
      </p:sp>
    </p:spTree>
    <p:extLst>
      <p:ext uri="{BB962C8B-B14F-4D97-AF65-F5344CB8AC3E}">
        <p14:creationId xmlns:p14="http://schemas.microsoft.com/office/powerpoint/2010/main" val="1379858376"/>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71af3243-3dd4-4a8d-8c0d-dd76da1f02a5"/>
    <ds:schemaRef ds:uri="http://schemas.microsoft.com/office/2006/documentManagement/types"/>
    <ds:schemaRef ds:uri="http://purl.org/dc/dcmitype/"/>
    <ds:schemaRef ds:uri="http://schemas.openxmlformats.org/package/2006/metadata/core-properties"/>
    <ds:schemaRef ds:uri="http://purl.org/dc/elements/1.1/"/>
    <ds:schemaRef ds:uri="http://schemas.microsoft.com/sharepoint/v3"/>
    <ds:schemaRef ds:uri="http://schemas.microsoft.com/office/infopath/2007/PartnerControls"/>
    <ds:schemaRef ds:uri="http://purl.org/dc/terms/"/>
    <ds:schemaRef ds:uri="16c05727-aa75-4e4a-9b5f-8a80a1165891"/>
    <ds:schemaRef ds:uri="230e9df3-be65-4c73-a93b-d1236ebd677e"/>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{DA95E8BB-6FE8-407B-8B78-9332F9F13FFC}tf56410444_win32</Template>
  <TotalTime>1497</TotalTime>
  <Words>4338</Words>
  <Application>Microsoft Office PowerPoint</Application>
  <PresentationFormat>Widescreen</PresentationFormat>
  <Paragraphs>194</Paragraphs>
  <Slides>20</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Baskerville</vt:lpstr>
      <vt:lpstr>Baskerville Old Face</vt:lpstr>
      <vt:lpstr>Calibri</vt:lpstr>
      <vt:lpstr>DIN Pro Medium</vt:lpstr>
      <vt:lpstr>DINPro</vt:lpstr>
      <vt:lpstr>Gill Sans Light</vt:lpstr>
      <vt:lpstr>Gill Sans Nova</vt:lpstr>
      <vt:lpstr>Gill Sans Nova Light</vt:lpstr>
      <vt:lpstr>Open Sans</vt:lpstr>
      <vt:lpstr>Office Theme</vt:lpstr>
      <vt:lpstr>Het belang van vrij  besteedbare financiering</vt:lpstr>
      <vt:lpstr>Twee vragen</vt:lpstr>
      <vt:lpstr>Financieringsportfolio van goede doelen in Nederland</vt:lpstr>
      <vt:lpstr>Financieringstrategie van fondsen in Nederland</vt:lpstr>
      <vt:lpstr>‘Typische’ missies van fondsen</vt:lpstr>
      <vt:lpstr>Hoe kan vrij besteedbare financiering bijdragen aan het realiseren van deze missies?</vt:lpstr>
      <vt:lpstr>PowerPoint Presentation</vt:lpstr>
      <vt:lpstr>Toelichting zeven capaciteiten  (zie ook de tekst in de notities van de volgende slides)</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De effecten van vrij besteedbare financiering</vt:lpstr>
      <vt:lpstr>Referenties</vt:lpstr>
      <vt:lpstr>      Prof. dr. Pamala Wiepking Stead Family Chair in International Philanthropy, IU Lilly Family School of Philanthropy, Indianapolis, United States Professor Maatschappelijke relevantie van goededoelenloterijen, Centrum voor Filantropische Studies, Center for Grantmaking Research, Vrije Universiteit Amsterdam email: p.wiepking@vu.nl  Dr. Arjen de Wit Assistant Professor Centrum voor Filantropische Studies, Center for Grantmaking Research, Vrije Universiteit Amsterdam email: a.de.wit@vu.nl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motivations for charitable giving:  Creating an international validated donor motivation  scale for academic and practical purposes</dc:title>
  <dc:creator>Wiepking, Pamala</dc:creator>
  <cp:lastModifiedBy>Wiepking, Pamala</cp:lastModifiedBy>
  <cp:revision>5</cp:revision>
  <cp:lastPrinted>2023-11-10T13:14:51Z</cp:lastPrinted>
  <dcterms:created xsi:type="dcterms:W3CDTF">2023-06-22T12:15:38Z</dcterms:created>
  <dcterms:modified xsi:type="dcterms:W3CDTF">2023-11-27T08:54:07Z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